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57" r:id="rId3"/>
    <p:sldId id="260" r:id="rId4"/>
    <p:sldId id="312" r:id="rId5"/>
    <p:sldId id="313" r:id="rId6"/>
    <p:sldId id="314" r:id="rId7"/>
    <p:sldId id="284" r:id="rId8"/>
    <p:sldId id="315" r:id="rId9"/>
    <p:sldId id="316" r:id="rId10"/>
    <p:sldId id="317" r:id="rId11"/>
    <p:sldId id="268" r:id="rId12"/>
    <p:sldId id="286" r:id="rId13"/>
    <p:sldId id="302" r:id="rId14"/>
    <p:sldId id="304" r:id="rId15"/>
    <p:sldId id="274" r:id="rId16"/>
    <p:sldId id="270" r:id="rId17"/>
    <p:sldId id="271" r:id="rId18"/>
    <p:sldId id="272" r:id="rId19"/>
    <p:sldId id="273" r:id="rId20"/>
    <p:sldId id="275" r:id="rId21"/>
    <p:sldId id="305" r:id="rId22"/>
    <p:sldId id="292" r:id="rId23"/>
    <p:sldId id="306" r:id="rId24"/>
    <p:sldId id="307" r:id="rId25"/>
    <p:sldId id="308" r:id="rId26"/>
    <p:sldId id="309" r:id="rId27"/>
    <p:sldId id="310" r:id="rId28"/>
    <p:sldId id="311" r:id="rId29"/>
    <p:sldId id="279" r:id="rId30"/>
    <p:sldId id="288" r:id="rId31"/>
    <p:sldId id="297" r:id="rId32"/>
    <p:sldId id="289" r:id="rId33"/>
    <p:sldId id="298" r:id="rId34"/>
    <p:sldId id="299" r:id="rId35"/>
    <p:sldId id="290" r:id="rId36"/>
    <p:sldId id="300" r:id="rId37"/>
    <p:sldId id="291" r:id="rId38"/>
    <p:sldId id="281" r:id="rId39"/>
    <p:sldId id="301" r:id="rId40"/>
    <p:sldId id="280"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dy Appleto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98" autoAdjust="0"/>
  </p:normalViewPr>
  <p:slideViewPr>
    <p:cSldViewPr snapToGrid="0" snapToObjects="1">
      <p:cViewPr varScale="1">
        <p:scale>
          <a:sx n="64" d="100"/>
          <a:sy n="64" d="100"/>
        </p:scale>
        <p:origin x="-22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commentAuthors" Target="commentAuthors.xml"/><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89257-9209-FE4B-9BAD-BC34A5018CC0}" type="datetimeFigureOut">
              <a:rPr lang="en-US" smtClean="0"/>
              <a:t>17-02-03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B3197-5EC6-4849-9443-5B98E0F65BB7}" type="slidenum">
              <a:rPr lang="en-US" smtClean="0"/>
              <a:t>‹#›</a:t>
            </a:fld>
            <a:endParaRPr lang="en-US"/>
          </a:p>
        </p:txBody>
      </p:sp>
    </p:spTree>
    <p:extLst>
      <p:ext uri="{BB962C8B-B14F-4D97-AF65-F5344CB8AC3E}">
        <p14:creationId xmlns:p14="http://schemas.microsoft.com/office/powerpoint/2010/main" val="25727954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are going to learn how to make a Hearty Vegan Tomato Vegetable Soup using the Instant Pot.</a:t>
            </a:r>
          </a:p>
          <a:p>
            <a:r>
              <a:rPr lang="en-US" dirty="0" smtClean="0"/>
              <a:t>The instant Pot</a:t>
            </a:r>
            <a:r>
              <a:rPr lang="en-US" baseline="0" dirty="0" smtClean="0"/>
              <a:t> is a specific brand of an electric pressure cooker, that allows for multiple functions in one product (unlike a traditional pressure cooker).</a:t>
            </a:r>
          </a:p>
          <a:p>
            <a:r>
              <a:rPr lang="en-US" baseline="0" dirty="0" smtClean="0"/>
              <a:t>Vegan means this recipe does not contain any meat or animal byproducts.</a:t>
            </a:r>
          </a:p>
          <a:p>
            <a:r>
              <a:rPr lang="en-US" baseline="0" dirty="0" smtClean="0"/>
              <a:t>The recipe is adapted from: http://</a:t>
            </a:r>
            <a:r>
              <a:rPr lang="en-US" baseline="0" dirty="0" err="1" smtClean="0"/>
              <a:t>www.brandnewvegan.com</a:t>
            </a:r>
            <a:r>
              <a:rPr lang="en-US" baseline="0" dirty="0" smtClean="0"/>
              <a:t>/recipes/instant-pot-veggie-stew </a:t>
            </a:r>
          </a:p>
          <a:p>
            <a:r>
              <a:rPr lang="en-US" baseline="0" dirty="0" smtClean="0"/>
              <a:t>When I first got my Instant Pot I was nervous to use it and </a:t>
            </a:r>
            <a:r>
              <a:rPr lang="en-US" baseline="0" dirty="0" err="1" smtClean="0"/>
              <a:t>wasn</a:t>
            </a:r>
            <a:r>
              <a:rPr lang="uk-UA" baseline="0" dirty="0" smtClean="0"/>
              <a:t>’</a:t>
            </a:r>
            <a:r>
              <a:rPr lang="en-US" baseline="0" dirty="0" smtClean="0"/>
              <a:t>t sure where to start. This is an easy first recipe to try, if you are just learning to use your Instant Pot.</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a:t>
            </a:fld>
            <a:endParaRPr lang="en-US"/>
          </a:p>
        </p:txBody>
      </p:sp>
    </p:spTree>
    <p:extLst>
      <p:ext uri="{BB962C8B-B14F-4D97-AF65-F5344CB8AC3E}">
        <p14:creationId xmlns:p14="http://schemas.microsoft.com/office/powerpoint/2010/main" val="1770940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Gather your broth</a:t>
            </a:r>
            <a:r>
              <a:rPr lang="en-US" baseline="0" dirty="0" smtClean="0"/>
              <a:t> ingredients. </a:t>
            </a:r>
            <a:r>
              <a:rPr lang="en-US" dirty="0" smtClean="0"/>
              <a:t>You can use any dry red wine.</a:t>
            </a:r>
            <a:r>
              <a:rPr lang="en-US" baseline="0" dirty="0" smtClean="0"/>
              <a:t> Some options include Cabernet, Merlot, or Pinot Noir. I used a </a:t>
            </a:r>
            <a:r>
              <a:rPr lang="en-US" baseline="0" dirty="0" err="1" smtClean="0"/>
              <a:t>Baco</a:t>
            </a:r>
            <a:r>
              <a:rPr lang="en-US" baseline="0" dirty="0" smtClean="0"/>
              <a:t> Noir.</a:t>
            </a:r>
          </a:p>
          <a:p>
            <a:r>
              <a:rPr lang="en-US" dirty="0" smtClean="0"/>
              <a:t>The ¼ cup of broth is used to sauté, and the 3 cups is used for</a:t>
            </a:r>
            <a:r>
              <a:rPr lang="en-US" baseline="0" dirty="0" smtClean="0"/>
              <a:t> the soup broth.</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10</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all of our supplies, we will start to</a:t>
            </a:r>
            <a:r>
              <a:rPr lang="en-US" baseline="0" dirty="0" smtClean="0"/>
              <a:t> prepare them. It is important that we have our ingredients prepared before we begin cooking, because once we start cooking, we won’t have time to prepare the ingredients.</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11</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 preparing the ingredients by cutting your vegetables. Vegetables can be cut into whatever sizes you want, but onions should be diced</a:t>
            </a:r>
            <a:r>
              <a:rPr lang="en-US" baseline="0" dirty="0" smtClean="0"/>
              <a:t> fairly small. </a:t>
            </a:r>
          </a:p>
          <a:p>
            <a:r>
              <a:rPr lang="en-US" baseline="0" dirty="0" smtClean="0"/>
              <a:t>I sliced about 1 centimeter thickness for all sliced vegetables, about 1 centimeter by 2 centimeter dice for the bell pepper and about 2-3 cm long pieces for the green beans.</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12</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point you can open the cans</a:t>
            </a:r>
            <a:r>
              <a:rPr lang="en-US" baseline="0" dirty="0" smtClean="0"/>
              <a:t> so they are ready to go. Remember you only need 2 cups of diced tomatoes and 1 cup of tomato sauce, so you might want to use this opportunity to measure that out.</a:t>
            </a:r>
            <a:endParaRPr lang="en-US" dirty="0" smtClean="0"/>
          </a:p>
          <a:p>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13</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also want to rinse</a:t>
            </a:r>
            <a:r>
              <a:rPr lang="en-US" baseline="0" dirty="0" smtClean="0"/>
              <a:t> your lentils. I</a:t>
            </a:r>
            <a:r>
              <a:rPr lang="en-US" dirty="0" smtClean="0"/>
              <a:t> like to rinse the lentils in</a:t>
            </a:r>
            <a:r>
              <a:rPr lang="en-US" baseline="0" dirty="0" smtClean="0"/>
              <a:t> the can, using the lid to strain. </a:t>
            </a:r>
            <a:endParaRPr lang="en-US" dirty="0" smtClean="0"/>
          </a:p>
          <a:p>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14</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will begin</a:t>
            </a:r>
            <a:r>
              <a:rPr lang="en-US" baseline="0" dirty="0" smtClean="0"/>
              <a:t> cooking in sauté mode.</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15</a:t>
            </a:fld>
            <a:endParaRPr lang="en-US"/>
          </a:p>
        </p:txBody>
      </p:sp>
    </p:spTree>
    <p:extLst>
      <p:ext uri="{BB962C8B-B14F-4D97-AF65-F5344CB8AC3E}">
        <p14:creationId xmlns:p14="http://schemas.microsoft.com/office/powerpoint/2010/main" val="3335719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add the ingredients, we need to prepare the Instant Pot.</a:t>
            </a:r>
            <a:r>
              <a:rPr lang="en-US" baseline="0" dirty="0" smtClean="0"/>
              <a:t> </a:t>
            </a:r>
          </a:p>
          <a:p>
            <a:r>
              <a:rPr lang="en-US" dirty="0" smtClean="0"/>
              <a:t>It</a:t>
            </a:r>
            <a:r>
              <a:rPr lang="en-US" baseline="0" dirty="0" smtClean="0"/>
              <a:t> is important that the instant pot is not under any cabinets because w</a:t>
            </a:r>
            <a:r>
              <a:rPr lang="en-US" dirty="0" smtClean="0"/>
              <a:t>hen the pressure is released steam will exit the Instant Pot and can damage cabinets above.</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16</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Plug</a:t>
            </a:r>
            <a:r>
              <a:rPr lang="en-US" baseline="0" dirty="0" smtClean="0"/>
              <a:t> your Instant Pot into a grounded outlet.</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17</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liner is the metal pot that sits inside the Instant Pot. Make sure the liner in your Instant Pot is clean</a:t>
            </a:r>
            <a:r>
              <a:rPr lang="en-US" baseline="0" dirty="0" smtClean="0"/>
              <a:t> and</a:t>
            </a:r>
            <a:r>
              <a:rPr lang="en-US" dirty="0" smtClean="0"/>
              <a:t> there are no accessories left inside.</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18</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Press</a:t>
            </a:r>
            <a:r>
              <a:rPr lang="en-US" baseline="0" dirty="0" smtClean="0"/>
              <a:t> your sauté button. This will turn the Instant Pot on and it will begin heating up. </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19</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5 steps to preparing the soup. This process will take about 40 minutes.</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a:t>
            </a:fld>
            <a:endParaRPr lang="en-US"/>
          </a:p>
        </p:txBody>
      </p:sp>
    </p:spTree>
    <p:extLst>
      <p:ext uri="{BB962C8B-B14F-4D97-AF65-F5344CB8AC3E}">
        <p14:creationId xmlns:p14="http://schemas.microsoft.com/office/powerpoint/2010/main" val="4075646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Adjust the sauté mode if it is not already set to normal. Since the Instant Pot remembers the last setting you used, you may not need to adjust.</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20</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set of ingredients we will combine are</a:t>
            </a:r>
            <a:r>
              <a:rPr lang="en-US" baseline="0" dirty="0" smtClean="0"/>
              <a:t> ¼ cup of vegetable broth (the remaining 3 cups will be added later, the onion, celery, garlic, Italian seasoning and sage. </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21</a:t>
            </a:fld>
            <a:endParaRPr lang="en-US"/>
          </a:p>
        </p:txBody>
      </p:sp>
    </p:spTree>
    <p:extLst>
      <p:ext uri="{BB962C8B-B14F-4D97-AF65-F5344CB8AC3E}">
        <p14:creationId xmlns:p14="http://schemas.microsoft.com/office/powerpoint/2010/main" val="3548770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Stir these ingredients until the onions become translucent. This will take about 3-5 minutes.</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22</a:t>
            </a:fld>
            <a:endParaRPr lang="en-US"/>
          </a:p>
        </p:txBody>
      </p:sp>
    </p:spTree>
    <p:extLst>
      <p:ext uri="{BB962C8B-B14F-4D97-AF65-F5344CB8AC3E}">
        <p14:creationId xmlns:p14="http://schemas.microsoft.com/office/powerpoint/2010/main" val="3548770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add the mushrooms and potatoes.</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23</a:t>
            </a:fld>
            <a:endParaRPr lang="en-US"/>
          </a:p>
        </p:txBody>
      </p:sp>
    </p:spTree>
    <p:extLst>
      <p:ext uri="{BB962C8B-B14F-4D97-AF65-F5344CB8AC3E}">
        <p14:creationId xmlns:p14="http://schemas.microsoft.com/office/powerpoint/2010/main" val="3548770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Stir</a:t>
            </a:r>
            <a:r>
              <a:rPr lang="en-US" baseline="0" dirty="0" smtClean="0"/>
              <a:t> occasionally while you continue in sauté mode for 7 minutes. It’s ok if some of the vegetables brown or get stuck on the bottom of the pot.</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24</a:t>
            </a:fld>
            <a:endParaRPr lang="en-US"/>
          </a:p>
        </p:txBody>
      </p:sp>
    </p:spTree>
    <p:extLst>
      <p:ext uri="{BB962C8B-B14F-4D97-AF65-F5344CB8AC3E}">
        <p14:creationId xmlns:p14="http://schemas.microsoft.com/office/powerpoint/2010/main" val="3548770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the red wine to the Instant Pot. This will help to lift any veggies</a:t>
            </a:r>
            <a:r>
              <a:rPr lang="en-US" baseline="0" dirty="0" smtClean="0"/>
              <a:t> that are stuck to the bottom.</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25</a:t>
            </a:fld>
            <a:endParaRPr lang="en-US"/>
          </a:p>
        </p:txBody>
      </p:sp>
    </p:spTree>
    <p:extLst>
      <p:ext uri="{BB962C8B-B14F-4D97-AF65-F5344CB8AC3E}">
        <p14:creationId xmlns:p14="http://schemas.microsoft.com/office/powerpoint/2010/main" val="3548770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Stir</a:t>
            </a:r>
            <a:r>
              <a:rPr lang="en-US" baseline="0" dirty="0" smtClean="0"/>
              <a:t> to mix, scraping the bottom to get any stuck on pieces off the bottom of the pot.</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26</a:t>
            </a:fld>
            <a:endParaRPr lang="en-US"/>
          </a:p>
        </p:txBody>
      </p:sp>
    </p:spTree>
    <p:extLst>
      <p:ext uri="{BB962C8B-B14F-4D97-AF65-F5344CB8AC3E}">
        <p14:creationId xmlns:p14="http://schemas.microsoft.com/office/powerpoint/2010/main" val="35487700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a</a:t>
            </a:r>
            <a:r>
              <a:rPr lang="en-US" dirty="0" smtClean="0"/>
              <a:t>dd the rest of the ingredients</a:t>
            </a:r>
            <a:r>
              <a:rPr lang="en-US" baseline="0" dirty="0" smtClean="0"/>
              <a:t> </a:t>
            </a:r>
            <a:r>
              <a:rPr lang="en-US" b="1" baseline="0" dirty="0" smtClean="0"/>
              <a:t>except</a:t>
            </a:r>
            <a:r>
              <a:rPr lang="en-US" baseline="0" dirty="0" smtClean="0"/>
              <a:t> the frozen peas.</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27</a:t>
            </a:fld>
            <a:endParaRPr lang="en-US"/>
          </a:p>
        </p:txBody>
      </p:sp>
    </p:spTree>
    <p:extLst>
      <p:ext uri="{BB962C8B-B14F-4D97-AF65-F5344CB8AC3E}">
        <p14:creationId xmlns:p14="http://schemas.microsoft.com/office/powerpoint/2010/main" val="35487700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Stir to mix everything together,</a:t>
            </a:r>
            <a:r>
              <a:rPr lang="en-US" baseline="0" dirty="0" smtClean="0"/>
              <a:t> making sure the broth covers all of the vegetables.</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28</a:t>
            </a:fld>
            <a:endParaRPr lang="en-US"/>
          </a:p>
        </p:txBody>
      </p:sp>
    </p:spTree>
    <p:extLst>
      <p:ext uri="{BB962C8B-B14F-4D97-AF65-F5344CB8AC3E}">
        <p14:creationId xmlns:p14="http://schemas.microsoft.com/office/powerpoint/2010/main" val="3548770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will start</a:t>
            </a:r>
            <a:r>
              <a:rPr lang="en-US" baseline="0" dirty="0" smtClean="0"/>
              <a:t> the actual pressure cooking.</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29</a:t>
            </a:fld>
            <a:endParaRPr lang="en-US"/>
          </a:p>
        </p:txBody>
      </p:sp>
    </p:spTree>
    <p:extLst>
      <p:ext uri="{BB962C8B-B14F-4D97-AF65-F5344CB8AC3E}">
        <p14:creationId xmlns:p14="http://schemas.microsoft.com/office/powerpoint/2010/main" val="520788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begin by gathering the supplies. </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a:t>
            </a:fld>
            <a:endParaRPr lang="en-US"/>
          </a:p>
        </p:txBody>
      </p:sp>
    </p:spTree>
    <p:extLst>
      <p:ext uri="{BB962C8B-B14F-4D97-AF65-F5344CB8AC3E}">
        <p14:creationId xmlns:p14="http://schemas.microsoft.com/office/powerpoint/2010/main" val="10345587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we must seal the pressure cooker. Attach the lid by lining up the arrow on the lid with the “Open” arrow on the Instant Pot and twisting it on until the arrow on the lid lines up with the “Closed” arrow on the Instant Pot. </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30</a:t>
            </a:fld>
            <a:endParaRPr lang="en-US"/>
          </a:p>
        </p:txBody>
      </p:sp>
    </p:spTree>
    <p:extLst>
      <p:ext uri="{BB962C8B-B14F-4D97-AF65-F5344CB8AC3E}">
        <p14:creationId xmlns:p14="http://schemas.microsoft.com/office/powerpoint/2010/main" val="36786584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sure</a:t>
            </a:r>
            <a:r>
              <a:rPr lang="en-US" dirty="0" smtClean="0"/>
              <a:t> that the pressure release valve is</a:t>
            </a:r>
            <a:r>
              <a:rPr lang="en-US" baseline="0" dirty="0" smtClean="0"/>
              <a:t> pointed towards the word “Sealing”.</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31</a:t>
            </a:fld>
            <a:endParaRPr lang="en-US"/>
          </a:p>
        </p:txBody>
      </p:sp>
    </p:spTree>
    <p:extLst>
      <p:ext uri="{BB962C8B-B14F-4D97-AF65-F5344CB8AC3E}">
        <p14:creationId xmlns:p14="http://schemas.microsoft.com/office/powerpoint/2010/main" val="9549385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 Instant Pot is properly sealed, press</a:t>
            </a:r>
            <a:r>
              <a:rPr lang="en-US" baseline="0" dirty="0" smtClean="0"/>
              <a:t> the Manual” button to put it on manual mode. This might seem counter intuitive since there is a “Soup” mode and we are cooking soup, but manual allows it to reach a high pressure, cooking it faster. </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32</a:t>
            </a:fld>
            <a:endParaRPr lang="en-US"/>
          </a:p>
        </p:txBody>
      </p:sp>
    </p:spTree>
    <p:extLst>
      <p:ext uri="{BB962C8B-B14F-4D97-AF65-F5344CB8AC3E}">
        <p14:creationId xmlns:p14="http://schemas.microsoft.com/office/powerpoint/2010/main" val="7792030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the time to 15 minutes</a:t>
            </a:r>
            <a:r>
              <a:rPr lang="en-US" baseline="0" dirty="0" smtClean="0"/>
              <a:t> by pressing the minus button until the digital display reads “15”.</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33</a:t>
            </a:fld>
            <a:endParaRPr lang="en-US"/>
          </a:p>
        </p:txBody>
      </p:sp>
    </p:spTree>
    <p:extLst>
      <p:ext uri="{BB962C8B-B14F-4D97-AF65-F5344CB8AC3E}">
        <p14:creationId xmlns:p14="http://schemas.microsoft.com/office/powerpoint/2010/main" val="34960174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can leave the Instant</a:t>
            </a:r>
            <a:r>
              <a:rPr lang="en-US" baseline="0" dirty="0" smtClean="0"/>
              <a:t> Pot to do its thing. </a:t>
            </a:r>
            <a:r>
              <a:rPr lang="en-US" dirty="0" smtClean="0"/>
              <a:t>It will</a:t>
            </a:r>
            <a:r>
              <a:rPr lang="en-US" baseline="0" dirty="0" smtClean="0"/>
              <a:t> take longer than 15 minutes to cook, because it has to pressure up and </a:t>
            </a:r>
            <a:r>
              <a:rPr lang="en-US" i="1" baseline="0" dirty="0" smtClean="0"/>
              <a:t>then </a:t>
            </a:r>
            <a:r>
              <a:rPr lang="en-US" baseline="0" dirty="0" smtClean="0"/>
              <a:t>cook for 15 minutes. The Instant Pot will beep when it is finished.</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34</a:t>
            </a:fld>
            <a:endParaRPr lang="en-US"/>
          </a:p>
        </p:txBody>
      </p:sp>
    </p:spTree>
    <p:extLst>
      <p:ext uri="{BB962C8B-B14F-4D97-AF65-F5344CB8AC3E}">
        <p14:creationId xmlns:p14="http://schemas.microsoft.com/office/powerpoint/2010/main" val="37998765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the soup has finished cooking, it is still at a high pressure inside there, so we can’t just open it up. We need to VERY CAREFULLY release the pressure. When you turn the pressure release valve to “Venting”, the steam will release quickly and can burn you if your hand is in the way. You may want to use your wooden spoon to turn the pressure release valve so your hand is out of the way.</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35</a:t>
            </a:fld>
            <a:endParaRPr lang="en-US"/>
          </a:p>
        </p:txBody>
      </p:sp>
    </p:spTree>
    <p:extLst>
      <p:ext uri="{BB962C8B-B14F-4D97-AF65-F5344CB8AC3E}">
        <p14:creationId xmlns:p14="http://schemas.microsoft.com/office/powerpoint/2010/main" val="3675460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the float valve has lowered to the down position, you can twist the lid to the open position.</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36</a:t>
            </a:fld>
            <a:endParaRPr lang="en-US"/>
          </a:p>
        </p:txBody>
      </p:sp>
    </p:spTree>
    <p:extLst>
      <p:ext uri="{BB962C8B-B14F-4D97-AF65-F5344CB8AC3E}">
        <p14:creationId xmlns:p14="http://schemas.microsoft.com/office/powerpoint/2010/main" val="35667812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just two last steps that need to be completed before the soup is</a:t>
            </a:r>
            <a:r>
              <a:rPr lang="en-US" baseline="0" dirty="0" smtClean="0"/>
              <a:t> done.</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37</a:t>
            </a:fld>
            <a:endParaRPr lang="en-US"/>
          </a:p>
        </p:txBody>
      </p:sp>
    </p:spTree>
    <p:extLst>
      <p:ext uri="{BB962C8B-B14F-4D97-AF65-F5344CB8AC3E}">
        <p14:creationId xmlns:p14="http://schemas.microsoft.com/office/powerpoint/2010/main" val="35261293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add the frozen</a:t>
            </a:r>
            <a:r>
              <a:rPr lang="en-US" baseline="0" dirty="0" smtClean="0"/>
              <a:t> peas into the soup. </a:t>
            </a:r>
            <a:r>
              <a:rPr lang="en-US" dirty="0" smtClean="0"/>
              <a:t>The</a:t>
            </a:r>
            <a:r>
              <a:rPr lang="en-US" baseline="0" dirty="0" smtClean="0"/>
              <a:t> soup will be hot enough to cook the frozen peas, so you don’t have to worry about turning the Instant Pot back on.</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38</a:t>
            </a:fld>
            <a:endParaRPr lang="en-US"/>
          </a:p>
        </p:txBody>
      </p:sp>
    </p:spTree>
    <p:extLst>
      <p:ext uri="{BB962C8B-B14F-4D97-AF65-F5344CB8AC3E}">
        <p14:creationId xmlns:p14="http://schemas.microsoft.com/office/powerpoint/2010/main" val="5878075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just wait 5 minutes for the peas to</a:t>
            </a:r>
            <a:r>
              <a:rPr lang="en-US" baseline="0" dirty="0" smtClean="0"/>
              <a:t> thaw and the soup to cool a bit.</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39</a:t>
            </a:fld>
            <a:endParaRPr lang="en-US"/>
          </a:p>
        </p:txBody>
      </p:sp>
    </p:spTree>
    <p:extLst>
      <p:ext uri="{BB962C8B-B14F-4D97-AF65-F5344CB8AC3E}">
        <p14:creationId xmlns:p14="http://schemas.microsoft.com/office/powerpoint/2010/main" val="4204035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First gather your equipment.</a:t>
            </a:r>
            <a:endParaRPr lang="en-US" dirty="0" smtClean="0"/>
          </a:p>
          <a:p>
            <a:r>
              <a:rPr lang="en-US" dirty="0" smtClean="0"/>
              <a:t>You will need at</a:t>
            </a:r>
            <a:r>
              <a:rPr lang="en-US" baseline="0" dirty="0" smtClean="0"/>
              <a:t> least one 1 cup, and ½ cup measuring cups and a tablespoon, teaspoon, ½ teaspoon and ¼ teaspoon.</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4</a:t>
            </a:fld>
            <a:endParaRPr lang="en-US"/>
          </a:p>
        </p:txBody>
      </p:sp>
    </p:spTree>
    <p:extLst>
      <p:ext uri="{BB962C8B-B14F-4D97-AF65-F5344CB8AC3E}">
        <p14:creationId xmlns:p14="http://schemas.microsoft.com/office/powerpoint/2010/main" val="31333281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are ready to serve &amp; enjoy.</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40</a:t>
            </a:fld>
            <a:endParaRPr lang="en-US"/>
          </a:p>
        </p:txBody>
      </p:sp>
    </p:spTree>
    <p:extLst>
      <p:ext uri="{BB962C8B-B14F-4D97-AF65-F5344CB8AC3E}">
        <p14:creationId xmlns:p14="http://schemas.microsoft.com/office/powerpoint/2010/main" val="3351610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a:t>
            </a:r>
            <a:r>
              <a:rPr lang="en-US" baseline="0" dirty="0" smtClean="0"/>
              <a:t> want knives that will work for cutting vegetables and a cutting board.</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5</a:t>
            </a:fld>
            <a:endParaRPr lang="en-US"/>
          </a:p>
        </p:txBody>
      </p:sp>
    </p:spTree>
    <p:extLst>
      <p:ext uri="{BB962C8B-B14F-4D97-AF65-F5344CB8AC3E}">
        <p14:creationId xmlns:p14="http://schemas.microsoft.com/office/powerpoint/2010/main" val="3133328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cook this recipe, you will need</a:t>
            </a:r>
            <a:r>
              <a:rPr lang="en-US" baseline="0" dirty="0" smtClean="0"/>
              <a:t> the Instant Pot electric pressure cooker and a wooden spoon for stirring so the spoon will not melt with heat.</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6</a:t>
            </a:fld>
            <a:endParaRPr lang="en-US"/>
          </a:p>
        </p:txBody>
      </p:sp>
    </p:spTree>
    <p:extLst>
      <p:ext uri="{BB962C8B-B14F-4D97-AF65-F5344CB8AC3E}">
        <p14:creationId xmlns:p14="http://schemas.microsoft.com/office/powerpoint/2010/main" val="3133328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you will gather the ingredients.</a:t>
            </a:r>
            <a:r>
              <a:rPr lang="en-US" baseline="0" dirty="0" smtClean="0"/>
              <a:t> Begin with by gathering your fresh veggies.</a:t>
            </a:r>
            <a:endParaRPr lang="en-US" dirty="0" smtClean="0"/>
          </a:p>
          <a:p>
            <a:r>
              <a:rPr lang="en-US" dirty="0" smtClean="0"/>
              <a:t>The potatoes,</a:t>
            </a:r>
            <a:r>
              <a:rPr lang="en-US" baseline="0" dirty="0" smtClean="0"/>
              <a:t> mushrooms and bell pepper can be whichever type you prefer. I used a Russet potato, white button mushrooms and an orange bell pepper, but would prefer a Yukon Gold potato, portabella mushroom and red bell pepper. </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7</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Gather your canned and frozen vegetables.</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8</a:t>
            </a:fld>
            <a:endParaRPr lang="en-US"/>
          </a:p>
        </p:txBody>
      </p:sp>
    </p:spTree>
    <p:extLst>
      <p:ext uri="{BB962C8B-B14F-4D97-AF65-F5344CB8AC3E}">
        <p14:creationId xmlns:p14="http://schemas.microsoft.com/office/powerpoint/2010/main" val="2348273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Gather your seasonings. You can add other seasonings if you prefer. Everyone has different taste preferences so feel free to use your preferred spices.</a:t>
            </a:r>
            <a:endParaRPr lang="en-US" dirty="0"/>
          </a:p>
        </p:txBody>
      </p:sp>
      <p:sp>
        <p:nvSpPr>
          <p:cNvPr id="4" name="Slide Number Placeholder 3"/>
          <p:cNvSpPr>
            <a:spLocks noGrp="1"/>
          </p:cNvSpPr>
          <p:nvPr>
            <p:ph type="sldNum" sz="quarter" idx="10"/>
          </p:nvPr>
        </p:nvSpPr>
        <p:spPr/>
        <p:txBody>
          <a:bodyPr/>
          <a:lstStyle/>
          <a:p>
            <a:fld id="{EDEB3197-5EC6-4849-9443-5B98E0F65BB7}" type="slidenum">
              <a:rPr lang="en-US" smtClean="0"/>
              <a:t>9</a:t>
            </a:fld>
            <a:endParaRPr lang="en-US"/>
          </a:p>
        </p:txBody>
      </p:sp>
    </p:spTree>
    <p:extLst>
      <p:ext uri="{BB962C8B-B14F-4D97-AF65-F5344CB8AC3E}">
        <p14:creationId xmlns:p14="http://schemas.microsoft.com/office/powerpoint/2010/main" val="2348273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3819B5DC-DDD2-DC4D-849B-2366B8B4F6CC}" type="datetimeFigureOut">
              <a:rPr lang="en-US" smtClean="0"/>
              <a:t>17-02-03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1448811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819B5DC-DDD2-DC4D-849B-2366B8B4F6CC}" type="datetimeFigureOut">
              <a:rPr lang="en-US" smtClean="0"/>
              <a:t>17-02-03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224321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819B5DC-DDD2-DC4D-849B-2366B8B4F6CC}" type="datetimeFigureOut">
              <a:rPr lang="en-US" smtClean="0"/>
              <a:t>17-02-03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297951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819B5DC-DDD2-DC4D-849B-2366B8B4F6CC}" type="datetimeFigureOut">
              <a:rPr lang="en-US" smtClean="0"/>
              <a:t>17-02-03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216163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3819B5DC-DDD2-DC4D-849B-2366B8B4F6CC}" type="datetimeFigureOut">
              <a:rPr lang="en-US" smtClean="0"/>
              <a:t>17-02-03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265787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3819B5DC-DDD2-DC4D-849B-2366B8B4F6CC}" type="datetimeFigureOut">
              <a:rPr lang="en-US" smtClean="0"/>
              <a:t>17-02-03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4234170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3819B5DC-DDD2-DC4D-849B-2366B8B4F6CC}" type="datetimeFigureOut">
              <a:rPr lang="en-US" smtClean="0"/>
              <a:t>17-02-03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62267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3819B5DC-DDD2-DC4D-849B-2366B8B4F6CC}" type="datetimeFigureOut">
              <a:rPr lang="en-US" smtClean="0"/>
              <a:t>17-02-03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148123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9B5DC-DDD2-DC4D-849B-2366B8B4F6CC}" type="datetimeFigureOut">
              <a:rPr lang="en-US" smtClean="0"/>
              <a:t>17-02-03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415957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819B5DC-DDD2-DC4D-849B-2366B8B4F6CC}" type="datetimeFigureOut">
              <a:rPr lang="en-US" smtClean="0"/>
              <a:t>17-02-03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3397946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819B5DC-DDD2-DC4D-849B-2366B8B4F6CC}" type="datetimeFigureOut">
              <a:rPr lang="en-US" smtClean="0"/>
              <a:t>17-02-03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6CD85-2293-F743-876C-3AF1453EC3A2}" type="slidenum">
              <a:rPr lang="en-US" smtClean="0"/>
              <a:t>‹#›</a:t>
            </a:fld>
            <a:endParaRPr lang="en-US"/>
          </a:p>
        </p:txBody>
      </p:sp>
    </p:spTree>
    <p:extLst>
      <p:ext uri="{BB962C8B-B14F-4D97-AF65-F5344CB8AC3E}">
        <p14:creationId xmlns:p14="http://schemas.microsoft.com/office/powerpoint/2010/main" val="2601949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9B5DC-DDD2-DC4D-849B-2366B8B4F6CC}" type="datetimeFigureOut">
              <a:rPr lang="en-US" smtClean="0"/>
              <a:t>17-02-03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6CD85-2293-F743-876C-3AF1453EC3A2}" type="slidenum">
              <a:rPr lang="en-US" smtClean="0"/>
              <a:t>‹#›</a:t>
            </a:fld>
            <a:endParaRPr lang="en-US"/>
          </a:p>
        </p:txBody>
      </p:sp>
    </p:spTree>
    <p:extLst>
      <p:ext uri="{BB962C8B-B14F-4D97-AF65-F5344CB8AC3E}">
        <p14:creationId xmlns:p14="http://schemas.microsoft.com/office/powerpoint/2010/main" val="1800052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Helvetica"/>
                <a:cs typeface="Helvetica"/>
              </a:rPr>
              <a:t>How to Cook a Hearty Vegan Tomato Vegetable Soup in the Instant Pot</a:t>
            </a:r>
            <a:endParaRPr lang="en-US" dirty="0">
              <a:latin typeface="Helvetica"/>
              <a:cs typeface="Helvetica"/>
            </a:endParaRPr>
          </a:p>
        </p:txBody>
      </p:sp>
      <p:sp>
        <p:nvSpPr>
          <p:cNvPr id="3" name="Subtitle 2"/>
          <p:cNvSpPr>
            <a:spLocks noGrp="1"/>
          </p:cNvSpPr>
          <p:nvPr>
            <p:ph type="subTitle" idx="1"/>
          </p:nvPr>
        </p:nvSpPr>
        <p:spPr>
          <a:xfrm>
            <a:off x="1371600" y="4168706"/>
            <a:ext cx="6400800" cy="1470094"/>
          </a:xfrm>
        </p:spPr>
        <p:txBody>
          <a:bodyPr>
            <a:normAutofit/>
          </a:bodyPr>
          <a:lstStyle/>
          <a:p>
            <a:pPr>
              <a:lnSpc>
                <a:spcPct val="70000"/>
              </a:lnSpc>
            </a:pPr>
            <a:r>
              <a:rPr lang="en-US" sz="2400" dirty="0" smtClean="0">
                <a:latin typeface="Helvetica"/>
                <a:cs typeface="Helvetica"/>
              </a:rPr>
              <a:t>ETAD 803</a:t>
            </a:r>
          </a:p>
          <a:p>
            <a:pPr>
              <a:lnSpc>
                <a:spcPct val="70000"/>
              </a:lnSpc>
            </a:pPr>
            <a:r>
              <a:rPr lang="en-US" sz="2400" dirty="0" smtClean="0">
                <a:latin typeface="Helvetica"/>
                <a:cs typeface="Helvetica"/>
              </a:rPr>
              <a:t>Assignment 1</a:t>
            </a:r>
          </a:p>
          <a:p>
            <a:pPr>
              <a:lnSpc>
                <a:spcPct val="70000"/>
              </a:lnSpc>
            </a:pPr>
            <a:r>
              <a:rPr lang="en-US" sz="2400" dirty="0" err="1" smtClean="0">
                <a:latin typeface="Helvetica"/>
                <a:cs typeface="Helvetica"/>
              </a:rPr>
              <a:t>Eastlyn</a:t>
            </a:r>
            <a:r>
              <a:rPr lang="en-US" sz="2400" dirty="0" smtClean="0">
                <a:latin typeface="Helvetica"/>
                <a:cs typeface="Helvetica"/>
              </a:rPr>
              <a:t> Appleton</a:t>
            </a:r>
            <a:endParaRPr lang="en-US" sz="2400" dirty="0">
              <a:latin typeface="Helvetica"/>
              <a:cs typeface="Helvetica"/>
            </a:endParaRPr>
          </a:p>
        </p:txBody>
      </p:sp>
    </p:spTree>
    <p:extLst>
      <p:ext uri="{BB962C8B-B14F-4D97-AF65-F5344CB8AC3E}">
        <p14:creationId xmlns:p14="http://schemas.microsoft.com/office/powerpoint/2010/main" val="2775208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4461"/>
            <a:ext cx="6124500" cy="682628"/>
          </a:xfrm>
        </p:spPr>
        <p:txBody>
          <a:bodyPr>
            <a:normAutofit/>
          </a:bodyPr>
          <a:lstStyle/>
          <a:p>
            <a:pPr marL="0" indent="0">
              <a:buNone/>
            </a:pPr>
            <a:r>
              <a:rPr lang="en-US" sz="2400" b="1" dirty="0" smtClean="0">
                <a:latin typeface="Helvetica"/>
                <a:cs typeface="Helvetica"/>
              </a:rPr>
              <a:t>b. Gather Ingredients:</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1. Gather Supplies</a:t>
            </a:r>
            <a:endParaRPr lang="en-US" sz="4000" b="1" dirty="0">
              <a:solidFill>
                <a:srgbClr val="A6A6A6"/>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45188330"/>
              </p:ext>
            </p:extLst>
          </p:nvPr>
        </p:nvGraphicFramePr>
        <p:xfrm>
          <a:off x="1270000" y="3291528"/>
          <a:ext cx="6485045" cy="2037405"/>
        </p:xfrm>
        <a:graphic>
          <a:graphicData uri="http://schemas.openxmlformats.org/drawingml/2006/table">
            <a:tbl>
              <a:tblPr firstRow="1" bandRow="1">
                <a:effectLst/>
                <a:tableStyleId>{5C22544A-7EE6-4342-B048-85BDC9FD1C3A}</a:tableStyleId>
              </a:tblPr>
              <a:tblGrid>
                <a:gridCol w="2304931"/>
                <a:gridCol w="1232200"/>
                <a:gridCol w="2947914"/>
              </a:tblGrid>
              <a:tr h="679135">
                <a:tc>
                  <a:txBody>
                    <a:bodyPr/>
                    <a:lstStyle/>
                    <a:p>
                      <a:pPr marL="342900" indent="-342900" algn="l">
                        <a:buFont typeface="Arial"/>
                        <a:buChar char="•"/>
                      </a:pPr>
                      <a:r>
                        <a:rPr lang="en-US" sz="2400" b="0" dirty="0" smtClean="0">
                          <a:solidFill>
                            <a:schemeClr val="tx1"/>
                          </a:solidFill>
                          <a:latin typeface="Helvetica"/>
                          <a:cs typeface="Helvetica"/>
                        </a:rPr>
                        <a:t>Broth:</a:t>
                      </a:r>
                      <a:endParaRPr lang="en-US" sz="24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½ cup (125 ml) </a:t>
                      </a:r>
                      <a:endParaRPr lang="en-US" sz="1900" b="0" dirty="0">
                        <a:solidFill>
                          <a:srgbClr val="000000"/>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r>
                        <a:rPr lang="en-US" sz="1900" b="0" dirty="0" smtClean="0">
                          <a:solidFill>
                            <a:srgbClr val="000000"/>
                          </a:solidFill>
                          <a:latin typeface="Helvetica"/>
                          <a:cs typeface="Helvetica"/>
                        </a:rPr>
                        <a:t>Red wine</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9135">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dirty="0" smtClean="0">
                          <a:solidFill>
                            <a:srgbClr val="000000"/>
                          </a:solidFill>
                          <a:latin typeface="Helvetica"/>
                          <a:cs typeface="Helvetica"/>
                        </a:rPr>
                        <a:t>¼ cup (60 ml) </a:t>
                      </a:r>
                      <a:endParaRPr lang="en-US" sz="1900" b="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r>
                        <a:rPr lang="en-US" sz="1900" dirty="0" smtClean="0">
                          <a:solidFill>
                            <a:srgbClr val="000000"/>
                          </a:solidFill>
                          <a:latin typeface="Helvetica"/>
                          <a:cs typeface="Helvetica"/>
                        </a:rPr>
                        <a:t>Vegetable broth</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9135">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dirty="0" smtClean="0">
                          <a:solidFill>
                            <a:srgbClr val="000000"/>
                          </a:solidFill>
                          <a:latin typeface="Helvetica"/>
                          <a:cs typeface="Helvetica"/>
                        </a:rPr>
                        <a:t>3 cups (750ml) </a:t>
                      </a:r>
                      <a:endParaRPr lang="en-US" sz="1900" b="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r>
                        <a:rPr lang="en-US" sz="1900" dirty="0" smtClean="0">
                          <a:solidFill>
                            <a:srgbClr val="000000"/>
                          </a:solidFill>
                          <a:latin typeface="Helvetica"/>
                          <a:cs typeface="Helvetica"/>
                        </a:rPr>
                        <a:t>Vegetable broth</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90355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t>2. Prepare </a:t>
            </a:r>
            <a:r>
              <a:rPr lang="en-US" sz="4000" b="1" dirty="0"/>
              <a:t>I</a:t>
            </a:r>
            <a:r>
              <a:rPr lang="en-US" sz="4000" b="1" dirty="0" smtClean="0"/>
              <a:t>ngredients</a:t>
            </a:r>
            <a:endParaRPr lang="en-US" sz="4000" b="1" dirty="0"/>
          </a:p>
        </p:txBody>
      </p:sp>
    </p:spTree>
    <p:extLst>
      <p:ext uri="{BB962C8B-B14F-4D97-AF65-F5344CB8AC3E}">
        <p14:creationId xmlns:p14="http://schemas.microsoft.com/office/powerpoint/2010/main" val="2110011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074" y="1740546"/>
            <a:ext cx="6124500" cy="749475"/>
          </a:xfrm>
        </p:spPr>
        <p:txBody>
          <a:bodyPr>
            <a:normAutofit/>
          </a:bodyPr>
          <a:lstStyle/>
          <a:p>
            <a:pPr marL="0" indent="0">
              <a:buNone/>
            </a:pPr>
            <a:r>
              <a:rPr lang="en-US" sz="2400" b="1" dirty="0">
                <a:latin typeface="Helvetica"/>
                <a:cs typeface="Helvetica"/>
              </a:rPr>
              <a:t>a</a:t>
            </a:r>
            <a:r>
              <a:rPr lang="en-US" sz="2400" b="1" dirty="0" smtClean="0">
                <a:latin typeface="Helvetica"/>
                <a:cs typeface="Helvetica"/>
              </a:rPr>
              <a:t>. Prepare Vegetables:</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2. Prepare Ingredients</a:t>
            </a:r>
            <a:endParaRPr lang="en-US" sz="4000" b="1" dirty="0">
              <a:solidFill>
                <a:srgbClr val="A6A6A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96187947"/>
              </p:ext>
            </p:extLst>
          </p:nvPr>
        </p:nvGraphicFramePr>
        <p:xfrm>
          <a:off x="1838106" y="2619820"/>
          <a:ext cx="4995875" cy="3826672"/>
        </p:xfrm>
        <a:graphic>
          <a:graphicData uri="http://schemas.openxmlformats.org/drawingml/2006/table">
            <a:tbl>
              <a:tblPr firstRow="1" bandRow="1">
                <a:effectLst/>
                <a:tableStyleId>{5C22544A-7EE6-4342-B048-85BDC9FD1C3A}</a:tableStyleId>
              </a:tblPr>
              <a:tblGrid>
                <a:gridCol w="2472816"/>
                <a:gridCol w="2523059"/>
              </a:tblGrid>
              <a:tr h="478334">
                <a:tc>
                  <a:txBody>
                    <a:bodyPr/>
                    <a:lstStyle/>
                    <a:p>
                      <a:pPr algn="r"/>
                      <a:r>
                        <a:rPr lang="en-US" sz="1900" b="0" dirty="0" smtClean="0">
                          <a:solidFill>
                            <a:srgbClr val="000000"/>
                          </a:solidFill>
                          <a:latin typeface="Helvetica"/>
                          <a:cs typeface="Helvetica"/>
                        </a:rPr>
                        <a:t>Peel and cube:</a:t>
                      </a:r>
                      <a:endParaRPr lang="en-US" sz="1900" b="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b="0" dirty="0" smtClean="0">
                          <a:solidFill>
                            <a:srgbClr val="000000"/>
                          </a:solidFill>
                          <a:latin typeface="Helvetica"/>
                          <a:cs typeface="Helvetica"/>
                        </a:rPr>
                        <a:t>Potato</a:t>
                      </a:r>
                      <a:endParaRPr lang="en-US" sz="1900" b="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algn="r"/>
                      <a:r>
                        <a:rPr lang="en-US" sz="1900" dirty="0" smtClean="0">
                          <a:solidFill>
                            <a:srgbClr val="000000"/>
                          </a:solidFill>
                          <a:latin typeface="Helvetica"/>
                          <a:cs typeface="Helvetica"/>
                        </a:rPr>
                        <a:t>Slice:</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Celery</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algn="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Carrots</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algn="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Mushrooms</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algn="r"/>
                      <a:r>
                        <a:rPr lang="en-US" sz="1900" dirty="0" smtClean="0">
                          <a:solidFill>
                            <a:srgbClr val="000000"/>
                          </a:solidFill>
                          <a:latin typeface="Helvetica"/>
                          <a:cs typeface="Helvetica"/>
                        </a:rPr>
                        <a:t>Dice:</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Onion</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algn="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Bell pepper</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algn="r"/>
                      <a:r>
                        <a:rPr lang="en-US" sz="1900" dirty="0" smtClean="0">
                          <a:solidFill>
                            <a:srgbClr val="000000"/>
                          </a:solidFill>
                          <a:latin typeface="Helvetica"/>
                          <a:cs typeface="Helvetica"/>
                        </a:rPr>
                        <a:t>Chop:</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Green beans</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algn="r"/>
                      <a:r>
                        <a:rPr lang="en-US" sz="1900" dirty="0" smtClean="0">
                          <a:solidFill>
                            <a:srgbClr val="000000"/>
                          </a:solidFill>
                          <a:latin typeface="Helvetica"/>
                          <a:cs typeface="Helvetica"/>
                        </a:rPr>
                        <a:t>Mince:</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Garlic</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083033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4588969"/>
          </a:xfrm>
        </p:spPr>
        <p:txBody>
          <a:bodyPr>
            <a:normAutofit/>
          </a:bodyPr>
          <a:lstStyle/>
          <a:p>
            <a:pPr marL="0" indent="0">
              <a:buNone/>
            </a:pPr>
            <a:endParaRPr lang="en-US" sz="2400" b="1" dirty="0" smtClean="0">
              <a:latin typeface="Helvetica"/>
              <a:cs typeface="Helvetica"/>
            </a:endParaRPr>
          </a:p>
          <a:p>
            <a:pPr marL="457200" lvl="1" indent="0">
              <a:lnSpc>
                <a:spcPct val="80000"/>
              </a:lnSpc>
              <a:buNone/>
            </a:pPr>
            <a:endParaRPr lang="en-US" sz="2400" dirty="0" smtClean="0">
              <a:latin typeface="Helvetica"/>
              <a:cs typeface="Helvetica"/>
            </a:endParaRPr>
          </a:p>
          <a:p>
            <a:r>
              <a:rPr lang="en-US" sz="2400" dirty="0" smtClean="0">
                <a:latin typeface="Helvetica"/>
                <a:cs typeface="Helvetica"/>
              </a:rPr>
              <a:t>Open cans</a:t>
            </a:r>
          </a:p>
          <a:p>
            <a:endParaRPr lang="en-US" sz="2400" dirty="0">
              <a:latin typeface="Helvetica"/>
              <a:cs typeface="Helvetica"/>
            </a:endParaRPr>
          </a:p>
          <a:p>
            <a:endParaRPr lang="en-US" sz="2400" dirty="0" smtClean="0">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2. Prepare Ingredients</a:t>
            </a:r>
            <a:endParaRPr lang="en-US" sz="4000" b="1" dirty="0">
              <a:solidFill>
                <a:srgbClr val="A6A6A6"/>
              </a:solidFill>
            </a:endParaRPr>
          </a:p>
        </p:txBody>
      </p:sp>
      <p:sp>
        <p:nvSpPr>
          <p:cNvPr id="5" name="Content Placeholder 2"/>
          <p:cNvSpPr txBox="1">
            <a:spLocks/>
          </p:cNvSpPr>
          <p:nvPr/>
        </p:nvSpPr>
        <p:spPr>
          <a:xfrm>
            <a:off x="1036074" y="1740546"/>
            <a:ext cx="6124500" cy="74947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dirty="0">
                <a:latin typeface="Helvetica"/>
                <a:cs typeface="Helvetica"/>
              </a:rPr>
              <a:t>b</a:t>
            </a:r>
            <a:r>
              <a:rPr lang="en-US" sz="2400" b="1" dirty="0" smtClean="0">
                <a:latin typeface="Helvetica"/>
                <a:cs typeface="Helvetica"/>
              </a:rPr>
              <a:t>. Prepare Canned Ingredients:</a:t>
            </a:r>
          </a:p>
        </p:txBody>
      </p:sp>
    </p:spTree>
    <p:extLst>
      <p:ext uri="{BB962C8B-B14F-4D97-AF65-F5344CB8AC3E}">
        <p14:creationId xmlns:p14="http://schemas.microsoft.com/office/powerpoint/2010/main" val="30226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4588969"/>
          </a:xfrm>
        </p:spPr>
        <p:txBody>
          <a:bodyPr>
            <a:normAutofit/>
          </a:bodyPr>
          <a:lstStyle/>
          <a:p>
            <a:pPr marL="0" indent="0">
              <a:buNone/>
            </a:pPr>
            <a:endParaRPr lang="en-US" sz="2400" b="1" dirty="0" smtClean="0">
              <a:latin typeface="Helvetica"/>
              <a:cs typeface="Helvetica"/>
            </a:endParaRPr>
          </a:p>
          <a:p>
            <a:pPr marL="457200" lvl="1" indent="0">
              <a:lnSpc>
                <a:spcPct val="80000"/>
              </a:lnSpc>
              <a:buNone/>
            </a:pPr>
            <a:endParaRPr lang="en-US" sz="2400" dirty="0" smtClean="0">
              <a:latin typeface="Helvetica"/>
              <a:cs typeface="Helvetica"/>
            </a:endParaRPr>
          </a:p>
          <a:p>
            <a:r>
              <a:rPr lang="en-US" sz="2400" dirty="0" smtClean="0">
                <a:solidFill>
                  <a:schemeClr val="bg1">
                    <a:lumMod val="65000"/>
                  </a:schemeClr>
                </a:solidFill>
                <a:latin typeface="Helvetica"/>
                <a:cs typeface="Helvetica"/>
              </a:rPr>
              <a:t>Open cans</a:t>
            </a:r>
          </a:p>
          <a:p>
            <a:endParaRPr lang="en-US" sz="2400" dirty="0">
              <a:latin typeface="Helvetica"/>
              <a:cs typeface="Helvetica"/>
            </a:endParaRPr>
          </a:p>
          <a:p>
            <a:endParaRPr lang="en-US" sz="2400" dirty="0" smtClean="0">
              <a:latin typeface="Helvetica"/>
              <a:cs typeface="Helvetica"/>
            </a:endParaRPr>
          </a:p>
          <a:p>
            <a:r>
              <a:rPr lang="en-US" sz="2400" dirty="0" smtClean="0">
                <a:latin typeface="Helvetica"/>
                <a:cs typeface="Helvetica"/>
              </a:rPr>
              <a:t>Drain &amp; rinse </a:t>
            </a:r>
            <a:r>
              <a:rPr lang="en-US" sz="2400" dirty="0">
                <a:latin typeface="Helvetica"/>
                <a:cs typeface="Helvetica"/>
              </a:rPr>
              <a:t>l</a:t>
            </a:r>
            <a:r>
              <a:rPr lang="en-US" sz="2400" dirty="0" smtClean="0">
                <a:latin typeface="Helvetica"/>
                <a:cs typeface="Helvetica"/>
              </a:rPr>
              <a:t>entils</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2. Prepare Ingredients</a:t>
            </a:r>
            <a:endParaRPr lang="en-US" sz="4000" b="1" dirty="0">
              <a:solidFill>
                <a:srgbClr val="A6A6A6"/>
              </a:solidFill>
            </a:endParaRPr>
          </a:p>
        </p:txBody>
      </p:sp>
      <p:sp>
        <p:nvSpPr>
          <p:cNvPr id="5" name="Content Placeholder 2"/>
          <p:cNvSpPr txBox="1">
            <a:spLocks/>
          </p:cNvSpPr>
          <p:nvPr/>
        </p:nvSpPr>
        <p:spPr>
          <a:xfrm>
            <a:off x="1036074" y="1740546"/>
            <a:ext cx="6124500" cy="74947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dirty="0">
                <a:latin typeface="Helvetica"/>
                <a:cs typeface="Helvetica"/>
              </a:rPr>
              <a:t>b</a:t>
            </a:r>
            <a:r>
              <a:rPr lang="en-US" sz="2400" b="1" dirty="0" smtClean="0">
                <a:latin typeface="Helvetica"/>
                <a:cs typeface="Helvetica"/>
              </a:rPr>
              <a:t>. Prepare Canned Ingredients:</a:t>
            </a:r>
          </a:p>
        </p:txBody>
      </p:sp>
    </p:spTree>
    <p:extLst>
      <p:ext uri="{BB962C8B-B14F-4D97-AF65-F5344CB8AC3E}">
        <p14:creationId xmlns:p14="http://schemas.microsoft.com/office/powerpoint/2010/main" val="85918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t>3. Sauté</a:t>
            </a:r>
            <a:endParaRPr lang="en-US" sz="4000" b="1" dirty="0"/>
          </a:p>
        </p:txBody>
      </p:sp>
    </p:spTree>
    <p:extLst>
      <p:ext uri="{BB962C8B-B14F-4D97-AF65-F5344CB8AC3E}">
        <p14:creationId xmlns:p14="http://schemas.microsoft.com/office/powerpoint/2010/main" val="2305837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3. Sauté </a:t>
            </a:r>
            <a:endParaRPr lang="en-US" sz="4000" b="1" dirty="0">
              <a:solidFill>
                <a:srgbClr val="A6A6A6"/>
              </a:solidFill>
            </a:endParaRPr>
          </a:p>
        </p:txBody>
      </p:sp>
      <p:sp>
        <p:nvSpPr>
          <p:cNvPr id="4" name="Content Placeholder 2"/>
          <p:cNvSpPr txBox="1">
            <a:spLocks/>
          </p:cNvSpPr>
          <p:nvPr/>
        </p:nvSpPr>
        <p:spPr>
          <a:xfrm>
            <a:off x="1511161" y="1716424"/>
            <a:ext cx="6124500" cy="45394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dirty="0" smtClean="0">
                <a:latin typeface="Helvetica"/>
                <a:cs typeface="Helvetica"/>
              </a:rPr>
              <a:t>a. Prepare Instant Pot:</a:t>
            </a:r>
          </a:p>
          <a:p>
            <a:pPr marL="0" indent="0">
              <a:buFont typeface="Arial"/>
              <a:buNone/>
            </a:pPr>
            <a:endParaRPr lang="en-US" sz="2400" b="1" dirty="0" smtClean="0">
              <a:solidFill>
                <a:srgbClr val="000000"/>
              </a:solidFill>
              <a:latin typeface="Helvetica"/>
              <a:cs typeface="Helvetica"/>
            </a:endParaRPr>
          </a:p>
          <a:p>
            <a:r>
              <a:rPr lang="en-US" sz="2400" dirty="0" smtClean="0">
                <a:solidFill>
                  <a:srgbClr val="000000"/>
                </a:solidFill>
                <a:latin typeface="Helvetica"/>
                <a:cs typeface="Helvetica"/>
              </a:rPr>
              <a:t>Ensure Instant Pot is on a sturdy surface, not directly under cabinets</a:t>
            </a:r>
          </a:p>
          <a:p>
            <a:endParaRPr lang="en-US" sz="2400" dirty="0" smtClean="0">
              <a:latin typeface="Helvetica"/>
              <a:cs typeface="Helvetica"/>
            </a:endParaRPr>
          </a:p>
        </p:txBody>
      </p:sp>
    </p:spTree>
    <p:extLst>
      <p:ext uri="{BB962C8B-B14F-4D97-AF65-F5344CB8AC3E}">
        <p14:creationId xmlns:p14="http://schemas.microsoft.com/office/powerpoint/2010/main" val="1866375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3. Sauté </a:t>
            </a:r>
          </a:p>
        </p:txBody>
      </p:sp>
      <p:sp>
        <p:nvSpPr>
          <p:cNvPr id="4" name="Content Placeholder 2"/>
          <p:cNvSpPr txBox="1">
            <a:spLocks/>
          </p:cNvSpPr>
          <p:nvPr/>
        </p:nvSpPr>
        <p:spPr>
          <a:xfrm>
            <a:off x="1511161" y="1722400"/>
            <a:ext cx="6124500" cy="45394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dirty="0" smtClean="0">
                <a:latin typeface="Helvetica"/>
                <a:cs typeface="Helvetica"/>
              </a:rPr>
              <a:t>a. Prepare Instant Pot:</a:t>
            </a:r>
          </a:p>
          <a:p>
            <a:pPr marL="0" indent="0">
              <a:buFont typeface="Arial"/>
              <a:buNone/>
            </a:pPr>
            <a:endParaRPr lang="en-US" sz="2400" b="1" dirty="0" smtClean="0">
              <a:latin typeface="Helvetica"/>
              <a:cs typeface="Helvetica"/>
            </a:endParaRPr>
          </a:p>
          <a:p>
            <a:r>
              <a:rPr lang="en-US" sz="2400" dirty="0" smtClean="0">
                <a:solidFill>
                  <a:srgbClr val="A6A6A6"/>
                </a:solidFill>
                <a:latin typeface="Helvetica"/>
                <a:cs typeface="Helvetica"/>
              </a:rPr>
              <a:t>Ensure Instant Pot is on a sturdy surface, not directly under cabinets</a:t>
            </a:r>
          </a:p>
          <a:p>
            <a:r>
              <a:rPr lang="en-US" sz="2400" dirty="0" smtClean="0">
                <a:solidFill>
                  <a:srgbClr val="000000"/>
                </a:solidFill>
                <a:latin typeface="Helvetica"/>
                <a:cs typeface="Helvetica"/>
              </a:rPr>
              <a:t>Plug Instant Pot in</a:t>
            </a:r>
          </a:p>
          <a:p>
            <a:endParaRPr lang="en-US" sz="2400" dirty="0" smtClean="0">
              <a:latin typeface="Helvetica"/>
              <a:cs typeface="Helvetica"/>
            </a:endParaRPr>
          </a:p>
        </p:txBody>
      </p:sp>
    </p:spTree>
    <p:extLst>
      <p:ext uri="{BB962C8B-B14F-4D97-AF65-F5344CB8AC3E}">
        <p14:creationId xmlns:p14="http://schemas.microsoft.com/office/powerpoint/2010/main" val="1795012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3. Sauté </a:t>
            </a:r>
          </a:p>
        </p:txBody>
      </p:sp>
      <p:sp>
        <p:nvSpPr>
          <p:cNvPr id="4" name="Content Placeholder 2"/>
          <p:cNvSpPr txBox="1">
            <a:spLocks/>
          </p:cNvSpPr>
          <p:nvPr/>
        </p:nvSpPr>
        <p:spPr>
          <a:xfrm>
            <a:off x="1511161" y="1716424"/>
            <a:ext cx="6124500" cy="45394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dirty="0" smtClean="0">
                <a:latin typeface="Helvetica"/>
                <a:cs typeface="Helvetica"/>
              </a:rPr>
              <a:t>a. Prepare Instant Pot:</a:t>
            </a:r>
          </a:p>
          <a:p>
            <a:pPr marL="0" indent="0">
              <a:buFont typeface="Arial"/>
              <a:buNone/>
            </a:pPr>
            <a:endParaRPr lang="en-US" sz="2400" b="1" dirty="0" smtClean="0">
              <a:latin typeface="Helvetica"/>
              <a:cs typeface="Helvetica"/>
            </a:endParaRPr>
          </a:p>
          <a:p>
            <a:r>
              <a:rPr lang="en-US" sz="2400" dirty="0" smtClean="0">
                <a:solidFill>
                  <a:srgbClr val="A6A6A6"/>
                </a:solidFill>
                <a:latin typeface="Helvetica"/>
                <a:cs typeface="Helvetica"/>
              </a:rPr>
              <a:t>Ensure Instant Pot is on a sturdy surface, not directly under cabinets</a:t>
            </a:r>
          </a:p>
          <a:p>
            <a:r>
              <a:rPr lang="en-US" sz="2400" dirty="0" smtClean="0">
                <a:solidFill>
                  <a:srgbClr val="A6A6A6"/>
                </a:solidFill>
                <a:latin typeface="Helvetica"/>
                <a:cs typeface="Helvetica"/>
              </a:rPr>
              <a:t>Plug Instant Pot in</a:t>
            </a:r>
          </a:p>
          <a:p>
            <a:r>
              <a:rPr lang="en-US" sz="2400" dirty="0" smtClean="0">
                <a:solidFill>
                  <a:srgbClr val="000000"/>
                </a:solidFill>
                <a:latin typeface="Helvetica"/>
                <a:cs typeface="Helvetica"/>
              </a:rPr>
              <a:t>Ensure the liner is inside the Instant Pot</a:t>
            </a:r>
          </a:p>
          <a:p>
            <a:endParaRPr lang="en-US" sz="2400" dirty="0" smtClean="0">
              <a:latin typeface="Helvetica"/>
              <a:cs typeface="Helvetica"/>
            </a:endParaRPr>
          </a:p>
        </p:txBody>
      </p:sp>
    </p:spTree>
    <p:extLst>
      <p:ext uri="{BB962C8B-B14F-4D97-AF65-F5344CB8AC3E}">
        <p14:creationId xmlns:p14="http://schemas.microsoft.com/office/powerpoint/2010/main" val="1795012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3. Sauté </a:t>
            </a:r>
          </a:p>
        </p:txBody>
      </p:sp>
      <p:sp>
        <p:nvSpPr>
          <p:cNvPr id="4" name="Content Placeholder 2"/>
          <p:cNvSpPr txBox="1">
            <a:spLocks/>
          </p:cNvSpPr>
          <p:nvPr/>
        </p:nvSpPr>
        <p:spPr>
          <a:xfrm>
            <a:off x="1511161" y="1716424"/>
            <a:ext cx="6124500" cy="453948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b="1" dirty="0" smtClean="0">
                <a:latin typeface="Helvetica"/>
                <a:cs typeface="Helvetica"/>
              </a:rPr>
              <a:t>a. Prepare Instant Pot:</a:t>
            </a:r>
          </a:p>
          <a:p>
            <a:pPr marL="0" indent="0">
              <a:buFont typeface="Arial"/>
              <a:buNone/>
            </a:pPr>
            <a:endParaRPr lang="en-US" sz="2400" b="1" dirty="0" smtClean="0">
              <a:latin typeface="Helvetica"/>
              <a:cs typeface="Helvetica"/>
            </a:endParaRPr>
          </a:p>
          <a:p>
            <a:r>
              <a:rPr lang="en-US" sz="2400" dirty="0" smtClean="0">
                <a:solidFill>
                  <a:srgbClr val="A6A6A6"/>
                </a:solidFill>
                <a:latin typeface="Helvetica"/>
                <a:cs typeface="Helvetica"/>
              </a:rPr>
              <a:t>Ensure Instant Pot is on a sturdy surface, not directly under cabinets</a:t>
            </a:r>
          </a:p>
          <a:p>
            <a:r>
              <a:rPr lang="en-US" sz="2400" dirty="0" smtClean="0">
                <a:solidFill>
                  <a:srgbClr val="A6A6A6"/>
                </a:solidFill>
                <a:latin typeface="Helvetica"/>
                <a:cs typeface="Helvetica"/>
              </a:rPr>
              <a:t>Plug Instant Pot in</a:t>
            </a:r>
          </a:p>
          <a:p>
            <a:r>
              <a:rPr lang="en-US" sz="2400" dirty="0" smtClean="0">
                <a:solidFill>
                  <a:srgbClr val="A6A6A6"/>
                </a:solidFill>
                <a:latin typeface="Helvetica"/>
                <a:cs typeface="Helvetica"/>
              </a:rPr>
              <a:t>Ensure the liner is inside the Instant Pot</a:t>
            </a:r>
          </a:p>
          <a:p>
            <a:r>
              <a:rPr lang="en-US" sz="2400" dirty="0" smtClean="0">
                <a:solidFill>
                  <a:srgbClr val="000000"/>
                </a:solidFill>
                <a:latin typeface="Helvetica"/>
                <a:cs typeface="Helvetica"/>
              </a:rPr>
              <a:t>Turn the instant pot on to sauté mode by pressing the </a:t>
            </a:r>
            <a:r>
              <a:rPr lang="en-US" sz="2400" i="1" dirty="0" smtClean="0">
                <a:solidFill>
                  <a:srgbClr val="000000"/>
                </a:solidFill>
                <a:latin typeface="Helvetica"/>
                <a:cs typeface="Helvetica"/>
              </a:rPr>
              <a:t>Sauté </a:t>
            </a:r>
            <a:r>
              <a:rPr lang="en-US" sz="2400" dirty="0" smtClean="0">
                <a:solidFill>
                  <a:srgbClr val="000000"/>
                </a:solidFill>
                <a:latin typeface="Helvetica"/>
                <a:cs typeface="Helvetica"/>
              </a:rPr>
              <a:t>button</a:t>
            </a:r>
          </a:p>
          <a:p>
            <a:pPr marL="0" indent="0">
              <a:buNone/>
            </a:pPr>
            <a:endParaRPr lang="en-US" sz="2400" dirty="0" smtClean="0">
              <a:latin typeface="Helvetica"/>
              <a:cs typeface="Helvetica"/>
            </a:endParaRPr>
          </a:p>
        </p:txBody>
      </p:sp>
    </p:spTree>
    <p:extLst>
      <p:ext uri="{BB962C8B-B14F-4D97-AF65-F5344CB8AC3E}">
        <p14:creationId xmlns:p14="http://schemas.microsoft.com/office/powerpoint/2010/main" val="1795012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478909"/>
            <a:ext cx="6124500" cy="3718493"/>
          </a:xfrm>
        </p:spPr>
        <p:txBody>
          <a:bodyPr>
            <a:normAutofit/>
          </a:bodyPr>
          <a:lstStyle/>
          <a:p>
            <a:pPr marL="514350" indent="-514350">
              <a:buAutoNum type="arabicPeriod"/>
            </a:pPr>
            <a:r>
              <a:rPr lang="en-US" dirty="0" smtClean="0">
                <a:latin typeface="Helvetica"/>
                <a:cs typeface="Helvetica"/>
              </a:rPr>
              <a:t>Gather Supplies</a:t>
            </a:r>
          </a:p>
          <a:p>
            <a:pPr marL="514350" indent="-514350">
              <a:buAutoNum type="arabicPeriod"/>
            </a:pPr>
            <a:r>
              <a:rPr lang="en-US" dirty="0" smtClean="0">
                <a:latin typeface="Helvetica"/>
                <a:cs typeface="Helvetica"/>
              </a:rPr>
              <a:t>Prepare Ingredients</a:t>
            </a:r>
          </a:p>
          <a:p>
            <a:pPr marL="514350" indent="-514350">
              <a:buAutoNum type="arabicPeriod"/>
            </a:pPr>
            <a:r>
              <a:rPr lang="en-US" dirty="0" smtClean="0">
                <a:latin typeface="Helvetica"/>
                <a:cs typeface="Helvetica"/>
              </a:rPr>
              <a:t>Sauté</a:t>
            </a:r>
          </a:p>
          <a:p>
            <a:pPr marL="514350" indent="-514350">
              <a:buAutoNum type="arabicPeriod"/>
            </a:pPr>
            <a:r>
              <a:rPr lang="en-US" dirty="0" smtClean="0">
                <a:latin typeface="Helvetica"/>
                <a:cs typeface="Helvetica"/>
              </a:rPr>
              <a:t>Pressure Cook</a:t>
            </a:r>
          </a:p>
          <a:p>
            <a:pPr marL="514350" indent="-514350">
              <a:buAutoNum type="arabicPeriod"/>
            </a:pPr>
            <a:r>
              <a:rPr lang="en-US" dirty="0" smtClean="0">
                <a:latin typeface="Helvetica"/>
                <a:cs typeface="Helvetica"/>
              </a:rPr>
              <a:t>Finish</a:t>
            </a:r>
            <a:endParaRPr lang="en-US" dirty="0">
              <a:latin typeface="Helvetica"/>
              <a:cs typeface="Helvetica"/>
            </a:endParaRPr>
          </a:p>
        </p:txBody>
      </p:sp>
      <p:sp>
        <p:nvSpPr>
          <p:cNvPr id="6" name="TextBox 5"/>
          <p:cNvSpPr txBox="1"/>
          <p:nvPr/>
        </p:nvSpPr>
        <p:spPr>
          <a:xfrm>
            <a:off x="863288" y="603250"/>
            <a:ext cx="7471087" cy="1569660"/>
          </a:xfrm>
          <a:prstGeom prst="rect">
            <a:avLst/>
          </a:prstGeom>
          <a:noFill/>
        </p:spPr>
        <p:txBody>
          <a:bodyPr wrap="square" rtlCol="0">
            <a:spAutoFit/>
          </a:bodyPr>
          <a:lstStyle/>
          <a:p>
            <a:pPr algn="ctr"/>
            <a:r>
              <a:rPr lang="en-US" sz="4800" b="1" dirty="0" smtClean="0"/>
              <a:t>Steps for preparing soup in the Instant Pot:</a:t>
            </a:r>
            <a:endParaRPr lang="en-US" sz="4800" b="1" dirty="0"/>
          </a:p>
        </p:txBody>
      </p:sp>
    </p:spTree>
    <p:extLst>
      <p:ext uri="{BB962C8B-B14F-4D97-AF65-F5344CB8AC3E}">
        <p14:creationId xmlns:p14="http://schemas.microsoft.com/office/powerpoint/2010/main" val="3337648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161" y="1722400"/>
            <a:ext cx="6124500" cy="4539483"/>
          </a:xfrm>
        </p:spPr>
        <p:txBody>
          <a:bodyPr>
            <a:normAutofit/>
          </a:bodyPr>
          <a:lstStyle/>
          <a:p>
            <a:pPr marL="0" indent="0">
              <a:buNone/>
            </a:pPr>
            <a:r>
              <a:rPr lang="en-US" sz="2400" b="1" dirty="0">
                <a:latin typeface="Helvetica"/>
                <a:cs typeface="Helvetica"/>
              </a:rPr>
              <a:t>a</a:t>
            </a:r>
            <a:r>
              <a:rPr lang="en-US" sz="2400" b="1" dirty="0" smtClean="0">
                <a:latin typeface="Helvetica"/>
                <a:cs typeface="Helvetica"/>
              </a:rPr>
              <a:t>. Prepare Instant Pot:</a:t>
            </a:r>
          </a:p>
          <a:p>
            <a:pPr marL="0" indent="0">
              <a:buNone/>
            </a:pPr>
            <a:endParaRPr lang="en-US" sz="2400" b="1" dirty="0" smtClean="0">
              <a:latin typeface="Helvetica"/>
              <a:cs typeface="Helvetica"/>
            </a:endParaRPr>
          </a:p>
          <a:p>
            <a:r>
              <a:rPr lang="en-US" sz="2400" dirty="0">
                <a:solidFill>
                  <a:srgbClr val="A6A6A6"/>
                </a:solidFill>
                <a:latin typeface="Helvetica"/>
                <a:cs typeface="Helvetica"/>
              </a:rPr>
              <a:t>Ensure Instant Pot is on a sturdy surface, not directly under cabinets</a:t>
            </a:r>
          </a:p>
          <a:p>
            <a:r>
              <a:rPr lang="en-US" sz="2400" dirty="0" smtClean="0">
                <a:solidFill>
                  <a:srgbClr val="A6A6A6"/>
                </a:solidFill>
                <a:latin typeface="Helvetica"/>
                <a:cs typeface="Helvetica"/>
              </a:rPr>
              <a:t>Plug Instant Pot in</a:t>
            </a:r>
          </a:p>
          <a:p>
            <a:r>
              <a:rPr lang="en-US" sz="2400" dirty="0" smtClean="0">
                <a:solidFill>
                  <a:srgbClr val="A6A6A6"/>
                </a:solidFill>
                <a:latin typeface="Helvetica"/>
                <a:cs typeface="Helvetica"/>
              </a:rPr>
              <a:t>Ensure the liner is inside the Instant Pot</a:t>
            </a:r>
          </a:p>
          <a:p>
            <a:r>
              <a:rPr lang="en-US" sz="2400" dirty="0" smtClean="0">
                <a:solidFill>
                  <a:srgbClr val="A6A6A6"/>
                </a:solidFill>
                <a:latin typeface="Helvetica"/>
                <a:cs typeface="Helvetica"/>
              </a:rPr>
              <a:t>Turn the instant pot on to sauté mode by pressing the </a:t>
            </a:r>
            <a:r>
              <a:rPr lang="en-US" sz="2400" i="1" dirty="0" smtClean="0">
                <a:solidFill>
                  <a:srgbClr val="A6A6A6"/>
                </a:solidFill>
                <a:latin typeface="Helvetica"/>
                <a:cs typeface="Helvetica"/>
              </a:rPr>
              <a:t>Sauté </a:t>
            </a:r>
            <a:r>
              <a:rPr lang="en-US" sz="2400" dirty="0" smtClean="0">
                <a:solidFill>
                  <a:srgbClr val="A6A6A6"/>
                </a:solidFill>
                <a:latin typeface="Helvetica"/>
                <a:cs typeface="Helvetica"/>
              </a:rPr>
              <a:t>button</a:t>
            </a:r>
          </a:p>
          <a:p>
            <a:r>
              <a:rPr lang="en-US" sz="2400" dirty="0" smtClean="0">
                <a:latin typeface="Helvetica"/>
                <a:cs typeface="Helvetica"/>
              </a:rPr>
              <a:t>Adjust the sauté mode to normal by pressing the </a:t>
            </a:r>
            <a:r>
              <a:rPr lang="en-US" sz="2400" i="1" dirty="0" smtClean="0">
                <a:latin typeface="Helvetica"/>
                <a:cs typeface="Helvetica"/>
              </a:rPr>
              <a:t>Adjust </a:t>
            </a:r>
            <a:r>
              <a:rPr lang="en-US" sz="2400" dirty="0" smtClean="0">
                <a:latin typeface="Helvetica"/>
                <a:cs typeface="Helvetica"/>
              </a:rPr>
              <a:t>button</a:t>
            </a:r>
          </a:p>
          <a:p>
            <a:endParaRPr lang="en-US" sz="2400" dirty="0" smtClean="0">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3. Sauté </a:t>
            </a:r>
          </a:p>
        </p:txBody>
      </p:sp>
    </p:spTree>
    <p:extLst>
      <p:ext uri="{BB962C8B-B14F-4D97-AF65-F5344CB8AC3E}">
        <p14:creationId xmlns:p14="http://schemas.microsoft.com/office/powerpoint/2010/main" val="321585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931375"/>
            <a:ext cx="6124500" cy="4259059"/>
          </a:xfrm>
        </p:spPr>
        <p:txBody>
          <a:bodyPr>
            <a:normAutofit/>
          </a:bodyPr>
          <a:lstStyle/>
          <a:p>
            <a:pPr marL="457200" indent="-457200">
              <a:buAutoNum type="alphaLcPeriod" startAt="2"/>
            </a:pPr>
            <a:r>
              <a:rPr lang="en-US" sz="2400" b="1" dirty="0" smtClean="0">
                <a:solidFill>
                  <a:srgbClr val="000000"/>
                </a:solidFill>
                <a:latin typeface="Helvetica"/>
                <a:cs typeface="Helvetica"/>
              </a:rPr>
              <a:t>Begin Sautéing</a:t>
            </a:r>
          </a:p>
          <a:p>
            <a:pPr marL="0" indent="0">
              <a:buNone/>
            </a:pPr>
            <a:endParaRPr lang="en-US" sz="2400" b="1" dirty="0" smtClean="0">
              <a:solidFill>
                <a:srgbClr val="000000"/>
              </a:solidFill>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3. Sauté</a:t>
            </a:r>
            <a:endParaRPr lang="en-US" sz="4000" b="1" dirty="0">
              <a:solidFill>
                <a:srgbClr val="A6A6A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635527889"/>
              </p:ext>
            </p:extLst>
          </p:nvPr>
        </p:nvGraphicFramePr>
        <p:xfrm>
          <a:off x="1555738" y="2732749"/>
          <a:ext cx="6096000" cy="3457683"/>
        </p:xfrm>
        <a:graphic>
          <a:graphicData uri="http://schemas.openxmlformats.org/drawingml/2006/table">
            <a:tbl>
              <a:tblPr firstRow="1" bandRow="1">
                <a:effectLst/>
                <a:tableStyleId>{5C22544A-7EE6-4342-B048-85BDC9FD1C3A}</a:tableStyleId>
              </a:tblPr>
              <a:tblGrid>
                <a:gridCol w="1530699"/>
                <a:gridCol w="4565301"/>
              </a:tblGrid>
              <a:tr h="459077">
                <a:tc>
                  <a:txBody>
                    <a:bodyPr/>
                    <a:lstStyle/>
                    <a:p>
                      <a:pPr marL="342900" indent="-342900">
                        <a:buFont typeface="Arial"/>
                        <a:buChar char="•"/>
                      </a:pPr>
                      <a:r>
                        <a:rPr lang="en-US" sz="2400" b="0" dirty="0" smtClean="0">
                          <a:solidFill>
                            <a:schemeClr val="tx1"/>
                          </a:solidFill>
                          <a:latin typeface="Helvetica"/>
                          <a:cs typeface="Helvetica"/>
                        </a:rPr>
                        <a:t>Add:</a:t>
                      </a:r>
                      <a:endParaRPr lang="en-US" sz="24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¼ cup (60 ml) vegetable broth</a:t>
                      </a:r>
                      <a:endParaRPr lang="en-US" sz="19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r h="465453">
                <a:tc>
                  <a:txBody>
                    <a:bodyPr/>
                    <a:lstStyle/>
                    <a:p>
                      <a:endParaRPr lang="en-US" sz="180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Onion</a:t>
                      </a:r>
                      <a:endParaRPr lang="en-US" sz="1900" b="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r>
              <a:tr h="465453">
                <a:tc>
                  <a:txBody>
                    <a:bodyPr/>
                    <a:lstStyle/>
                    <a:p>
                      <a:endParaRPr lang="en-US" sz="180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Celery</a:t>
                      </a:r>
                      <a:endParaRPr lang="en-US" sz="19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65453">
                <a:tc>
                  <a:txBody>
                    <a:bodyPr/>
                    <a:lstStyle/>
                    <a:p>
                      <a:endParaRPr lang="en-US" sz="180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Garlic</a:t>
                      </a:r>
                      <a:endParaRPr lang="en-US" sz="19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65453">
                <a:tc>
                  <a:txBody>
                    <a:bodyPr/>
                    <a:lstStyle/>
                    <a:p>
                      <a:endParaRPr lang="en-US" sz="180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Italian seasoning</a:t>
                      </a:r>
                      <a:endParaRPr lang="en-US" sz="19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671341">
                <a:tc>
                  <a:txBody>
                    <a:bodyPr/>
                    <a:lstStyle/>
                    <a:p>
                      <a:endParaRPr lang="en-US" sz="180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Ground sage</a:t>
                      </a:r>
                      <a:endParaRPr lang="en-US" sz="19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65453">
                <a:tc gridSpan="2">
                  <a:txBody>
                    <a:bodyPr/>
                    <a:lstStyle/>
                    <a:p>
                      <a:pPr marL="342900" indent="-342900">
                        <a:buFont typeface="Arial"/>
                        <a:buChar char="•"/>
                      </a:pPr>
                      <a:endParaRPr lang="en-US" sz="24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hMerge="1">
                  <a:txBody>
                    <a:bodyPr/>
                    <a:lstStyle/>
                    <a:p>
                      <a:endParaRPr lang="en-US" sz="18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1675477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931375"/>
            <a:ext cx="6124500" cy="4259059"/>
          </a:xfrm>
        </p:spPr>
        <p:txBody>
          <a:bodyPr>
            <a:normAutofit/>
          </a:bodyPr>
          <a:lstStyle/>
          <a:p>
            <a:pPr marL="457200" indent="-457200">
              <a:buAutoNum type="alphaLcPeriod" startAt="2"/>
            </a:pPr>
            <a:r>
              <a:rPr lang="en-US" sz="2400" b="1" dirty="0" smtClean="0">
                <a:solidFill>
                  <a:srgbClr val="000000"/>
                </a:solidFill>
                <a:latin typeface="Helvetica"/>
                <a:cs typeface="Helvetica"/>
              </a:rPr>
              <a:t>Begin Sautéing</a:t>
            </a:r>
          </a:p>
          <a:p>
            <a:pPr marL="0" indent="0">
              <a:buNone/>
            </a:pPr>
            <a:endParaRPr lang="en-US" sz="2400" b="1" dirty="0" smtClean="0">
              <a:solidFill>
                <a:srgbClr val="000000"/>
              </a:solidFill>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3. Sauté</a:t>
            </a:r>
            <a:endParaRPr lang="en-US" sz="4000" b="1" dirty="0">
              <a:solidFill>
                <a:srgbClr val="A6A6A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9173339"/>
              </p:ext>
            </p:extLst>
          </p:nvPr>
        </p:nvGraphicFramePr>
        <p:xfrm>
          <a:off x="1555738" y="2732749"/>
          <a:ext cx="6096000" cy="3457683"/>
        </p:xfrm>
        <a:graphic>
          <a:graphicData uri="http://schemas.openxmlformats.org/drawingml/2006/table">
            <a:tbl>
              <a:tblPr firstRow="1" bandRow="1">
                <a:effectLst/>
                <a:tableStyleId>{5C22544A-7EE6-4342-B048-85BDC9FD1C3A}</a:tableStyleId>
              </a:tblPr>
              <a:tblGrid>
                <a:gridCol w="1530699"/>
                <a:gridCol w="4565301"/>
              </a:tblGrid>
              <a:tr h="459077">
                <a:tc>
                  <a:txBody>
                    <a:bodyPr/>
                    <a:lstStyle/>
                    <a:p>
                      <a:pPr marL="342900" indent="-342900">
                        <a:buFont typeface="Arial"/>
                        <a:buChar char="•"/>
                      </a:pPr>
                      <a:r>
                        <a:rPr lang="en-US" sz="2400" b="0" dirty="0" smtClean="0">
                          <a:solidFill>
                            <a:schemeClr val="bg1">
                              <a:lumMod val="65000"/>
                            </a:schemeClr>
                          </a:solidFill>
                          <a:latin typeface="Helvetica"/>
                          <a:cs typeface="Helvetica"/>
                        </a:rPr>
                        <a:t>Add:</a:t>
                      </a:r>
                      <a:endParaRPr lang="en-US" sz="2400" b="0" dirty="0">
                        <a:solidFill>
                          <a:schemeClr val="bg1">
                            <a:lumMod val="65000"/>
                          </a:schemeClr>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bg1">
                              <a:lumMod val="65000"/>
                            </a:schemeClr>
                          </a:solidFill>
                          <a:latin typeface="Helvetica"/>
                          <a:cs typeface="Helvetica"/>
                        </a:rPr>
                        <a:t>¼ cup (60 ml) vegetable broth</a:t>
                      </a:r>
                      <a:endParaRPr lang="en-US" sz="1900" b="0" dirty="0">
                        <a:solidFill>
                          <a:schemeClr val="bg1">
                            <a:lumMod val="65000"/>
                          </a:schemeClr>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r h="465453">
                <a:tc>
                  <a:txBody>
                    <a:bodyPr/>
                    <a:lstStyle/>
                    <a:p>
                      <a:endParaRPr lang="en-US" sz="1800" dirty="0">
                        <a:solidFill>
                          <a:schemeClr val="bg1">
                            <a:lumMod val="65000"/>
                          </a:schemeClr>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bg1">
                              <a:lumMod val="65000"/>
                            </a:schemeClr>
                          </a:solidFill>
                          <a:latin typeface="Helvetica"/>
                          <a:cs typeface="Helvetica"/>
                        </a:rPr>
                        <a:t>Onion</a:t>
                      </a:r>
                      <a:endParaRPr lang="en-US" sz="1900" b="0" dirty="0">
                        <a:solidFill>
                          <a:schemeClr val="bg1">
                            <a:lumMod val="65000"/>
                          </a:schemeClr>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r>
              <a:tr h="465453">
                <a:tc>
                  <a:txBody>
                    <a:bodyPr/>
                    <a:lstStyle/>
                    <a:p>
                      <a:endParaRPr lang="en-US" sz="1800">
                        <a:solidFill>
                          <a:schemeClr val="bg1">
                            <a:lumMod val="65000"/>
                          </a:schemeClr>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bg1">
                              <a:lumMod val="65000"/>
                            </a:schemeClr>
                          </a:solidFill>
                          <a:latin typeface="Helvetica"/>
                          <a:cs typeface="Helvetica"/>
                        </a:rPr>
                        <a:t>Celery</a:t>
                      </a:r>
                      <a:endParaRPr lang="en-US" sz="1900" b="0" dirty="0">
                        <a:solidFill>
                          <a:schemeClr val="bg1">
                            <a:lumMod val="65000"/>
                          </a:schemeClr>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65453">
                <a:tc>
                  <a:txBody>
                    <a:bodyPr/>
                    <a:lstStyle/>
                    <a:p>
                      <a:endParaRPr lang="en-US" sz="1800">
                        <a:solidFill>
                          <a:schemeClr val="bg1">
                            <a:lumMod val="65000"/>
                          </a:schemeClr>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bg1">
                              <a:lumMod val="65000"/>
                            </a:schemeClr>
                          </a:solidFill>
                          <a:latin typeface="Helvetica"/>
                          <a:cs typeface="Helvetica"/>
                        </a:rPr>
                        <a:t>Garlic</a:t>
                      </a:r>
                      <a:endParaRPr lang="en-US" sz="1900" b="0" dirty="0">
                        <a:solidFill>
                          <a:schemeClr val="bg1">
                            <a:lumMod val="65000"/>
                          </a:schemeClr>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65453">
                <a:tc>
                  <a:txBody>
                    <a:bodyPr/>
                    <a:lstStyle/>
                    <a:p>
                      <a:endParaRPr lang="en-US" sz="1800">
                        <a:solidFill>
                          <a:schemeClr val="bg1">
                            <a:lumMod val="65000"/>
                          </a:schemeClr>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bg1">
                              <a:lumMod val="65000"/>
                            </a:schemeClr>
                          </a:solidFill>
                          <a:latin typeface="Helvetica"/>
                          <a:cs typeface="Helvetica"/>
                        </a:rPr>
                        <a:t>Italian seasoning</a:t>
                      </a:r>
                      <a:endParaRPr lang="en-US" sz="1900" b="0" dirty="0">
                        <a:solidFill>
                          <a:schemeClr val="bg1">
                            <a:lumMod val="65000"/>
                          </a:schemeClr>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671341">
                <a:tc>
                  <a:txBody>
                    <a:bodyPr/>
                    <a:lstStyle/>
                    <a:p>
                      <a:endParaRPr lang="en-US" sz="1800" dirty="0">
                        <a:solidFill>
                          <a:schemeClr val="bg1">
                            <a:lumMod val="65000"/>
                          </a:schemeClr>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bg1">
                              <a:lumMod val="65000"/>
                            </a:schemeClr>
                          </a:solidFill>
                          <a:latin typeface="Helvetica"/>
                          <a:cs typeface="Helvetica"/>
                        </a:rPr>
                        <a:t>Ground sage</a:t>
                      </a:r>
                      <a:endParaRPr lang="en-US" sz="1900" b="0" dirty="0">
                        <a:solidFill>
                          <a:schemeClr val="bg1">
                            <a:lumMod val="65000"/>
                          </a:schemeClr>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65453">
                <a:tc gridSpan="2">
                  <a:txBody>
                    <a:bodyPr/>
                    <a:lstStyle/>
                    <a:p>
                      <a:pPr marL="342900" indent="-342900">
                        <a:buFont typeface="Arial"/>
                        <a:buChar char="•"/>
                      </a:pPr>
                      <a:r>
                        <a:rPr lang="en-US" sz="2400" b="0" dirty="0" smtClean="0">
                          <a:solidFill>
                            <a:schemeClr val="tx1"/>
                          </a:solidFill>
                          <a:latin typeface="Helvetica"/>
                          <a:cs typeface="Helvetica"/>
                        </a:rPr>
                        <a:t>Sauté until onions turn translucent.</a:t>
                      </a:r>
                      <a:endParaRPr lang="en-US" sz="24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hMerge="1">
                  <a:txBody>
                    <a:bodyPr/>
                    <a:lstStyle/>
                    <a:p>
                      <a:endParaRPr lang="en-US" sz="18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1462511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931375"/>
            <a:ext cx="6124500" cy="4259059"/>
          </a:xfrm>
        </p:spPr>
        <p:txBody>
          <a:bodyPr>
            <a:normAutofit/>
          </a:bodyPr>
          <a:lstStyle/>
          <a:p>
            <a:pPr marL="0" indent="0">
              <a:buNone/>
            </a:pPr>
            <a:r>
              <a:rPr lang="en-US" sz="2400" b="1" dirty="0" smtClean="0">
                <a:solidFill>
                  <a:srgbClr val="000000"/>
                </a:solidFill>
                <a:latin typeface="Helvetica"/>
                <a:cs typeface="Helvetica"/>
              </a:rPr>
              <a:t>c.  Continue Sautéing </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3. Sauté</a:t>
            </a:r>
            <a:endParaRPr lang="en-US" sz="4000" b="1" dirty="0">
              <a:solidFill>
                <a:srgbClr val="A6A6A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145559547"/>
              </p:ext>
            </p:extLst>
          </p:nvPr>
        </p:nvGraphicFramePr>
        <p:xfrm>
          <a:off x="1555738" y="3182848"/>
          <a:ext cx="6096000" cy="2512251"/>
        </p:xfrm>
        <a:graphic>
          <a:graphicData uri="http://schemas.openxmlformats.org/drawingml/2006/table">
            <a:tbl>
              <a:tblPr firstRow="1" bandRow="1">
                <a:effectLst/>
                <a:tableStyleId>{5C22544A-7EE6-4342-B048-85BDC9FD1C3A}</a:tableStyleId>
              </a:tblPr>
              <a:tblGrid>
                <a:gridCol w="1530699"/>
                <a:gridCol w="4565301"/>
              </a:tblGrid>
              <a:tr h="654531">
                <a:tc>
                  <a:txBody>
                    <a:bodyPr/>
                    <a:lstStyle/>
                    <a:p>
                      <a:pPr marL="342900" indent="-342900">
                        <a:buFont typeface="Arial"/>
                        <a:buChar char="•"/>
                      </a:pPr>
                      <a:r>
                        <a:rPr lang="en-US" sz="2400" b="0" dirty="0" smtClean="0">
                          <a:solidFill>
                            <a:schemeClr val="tx1"/>
                          </a:solidFill>
                          <a:latin typeface="Helvetica"/>
                          <a:cs typeface="Helvetica"/>
                        </a:rPr>
                        <a:t>Add:</a:t>
                      </a:r>
                      <a:endParaRPr lang="en-US" sz="24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Mushrooms </a:t>
                      </a:r>
                      <a:endParaRPr lang="en-US" sz="19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r h="1194098">
                <a:tc>
                  <a:txBody>
                    <a:bodyPr/>
                    <a:lstStyle/>
                    <a:p>
                      <a:endParaRPr lang="en-US" sz="180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Potatoes </a:t>
                      </a:r>
                      <a:endParaRPr lang="en-US" sz="1900" b="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r>
              <a:tr h="663622">
                <a:tc gridSpan="2">
                  <a:txBody>
                    <a:bodyPr/>
                    <a:lstStyle/>
                    <a:p>
                      <a:pPr marL="342900" indent="-342900">
                        <a:buFont typeface="Arial"/>
                        <a:buChar char="•"/>
                      </a:pPr>
                      <a:endParaRPr lang="en-US" sz="240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c hMerge="1">
                  <a:txBody>
                    <a:bodyPr/>
                    <a:lstStyle/>
                    <a:p>
                      <a:endParaRPr lang="en-US" sz="1900" b="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3161490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931375"/>
            <a:ext cx="6124500" cy="4259059"/>
          </a:xfrm>
        </p:spPr>
        <p:txBody>
          <a:bodyPr>
            <a:normAutofit/>
          </a:bodyPr>
          <a:lstStyle/>
          <a:p>
            <a:pPr marL="0" indent="0">
              <a:buNone/>
            </a:pPr>
            <a:r>
              <a:rPr lang="en-US" sz="2400" b="1" dirty="0" smtClean="0">
                <a:solidFill>
                  <a:srgbClr val="000000"/>
                </a:solidFill>
                <a:latin typeface="Helvetica"/>
                <a:cs typeface="Helvetica"/>
              </a:rPr>
              <a:t>c.  Continue Sautéing </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3. Sauté</a:t>
            </a:r>
            <a:endParaRPr lang="en-US" sz="4000" b="1" dirty="0">
              <a:solidFill>
                <a:srgbClr val="A6A6A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228096101"/>
              </p:ext>
            </p:extLst>
          </p:nvPr>
        </p:nvGraphicFramePr>
        <p:xfrm>
          <a:off x="1555738" y="3182848"/>
          <a:ext cx="6096000" cy="2512251"/>
        </p:xfrm>
        <a:graphic>
          <a:graphicData uri="http://schemas.openxmlformats.org/drawingml/2006/table">
            <a:tbl>
              <a:tblPr firstRow="1" bandRow="1">
                <a:effectLst/>
                <a:tableStyleId>{5C22544A-7EE6-4342-B048-85BDC9FD1C3A}</a:tableStyleId>
              </a:tblPr>
              <a:tblGrid>
                <a:gridCol w="1530699"/>
                <a:gridCol w="4565301"/>
              </a:tblGrid>
              <a:tr h="654531">
                <a:tc>
                  <a:txBody>
                    <a:bodyPr/>
                    <a:lstStyle/>
                    <a:p>
                      <a:pPr marL="342900" indent="-342900">
                        <a:buFont typeface="Arial"/>
                        <a:buChar char="•"/>
                      </a:pPr>
                      <a:r>
                        <a:rPr lang="en-US" sz="2400" b="0" dirty="0" smtClean="0">
                          <a:solidFill>
                            <a:srgbClr val="A6A6A6"/>
                          </a:solidFill>
                          <a:latin typeface="Helvetica"/>
                          <a:cs typeface="Helvetica"/>
                        </a:rPr>
                        <a:t>Add:</a:t>
                      </a:r>
                      <a:endParaRPr lang="en-US" sz="2400" b="0" dirty="0">
                        <a:solidFill>
                          <a:srgbClr val="A6A6A6"/>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rgbClr val="A6A6A6"/>
                          </a:solidFill>
                          <a:latin typeface="Helvetica"/>
                          <a:cs typeface="Helvetica"/>
                        </a:rPr>
                        <a:t>Mushrooms </a:t>
                      </a:r>
                      <a:endParaRPr lang="en-US" sz="1900" b="0" dirty="0">
                        <a:solidFill>
                          <a:srgbClr val="A6A6A6"/>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r h="1194098">
                <a:tc>
                  <a:txBody>
                    <a:bodyPr/>
                    <a:lstStyle/>
                    <a:p>
                      <a:endParaRPr lang="en-US" sz="1800" dirty="0">
                        <a:solidFill>
                          <a:srgbClr val="A6A6A6"/>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rgbClr val="A6A6A6"/>
                          </a:solidFill>
                          <a:latin typeface="Helvetica"/>
                          <a:cs typeface="Helvetica"/>
                        </a:rPr>
                        <a:t>Potatoes </a:t>
                      </a:r>
                      <a:endParaRPr lang="en-US" sz="1900" b="0" dirty="0">
                        <a:solidFill>
                          <a:srgbClr val="A6A6A6"/>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r>
              <a:tr h="663622">
                <a:tc gridSpan="2">
                  <a:txBody>
                    <a:bodyPr/>
                    <a:lstStyle/>
                    <a:p>
                      <a:pPr marL="342900" indent="-342900">
                        <a:buFont typeface="Arial"/>
                        <a:buChar char="•"/>
                      </a:pPr>
                      <a:r>
                        <a:rPr lang="en-US" sz="2400" dirty="0" smtClean="0">
                          <a:solidFill>
                            <a:schemeClr val="tx1"/>
                          </a:solidFill>
                          <a:latin typeface="Helvetica"/>
                          <a:cs typeface="Helvetica"/>
                        </a:rPr>
                        <a:t>Sauté for 7 minutes.</a:t>
                      </a:r>
                      <a:endParaRPr lang="en-US" sz="240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c hMerge="1">
                  <a:txBody>
                    <a:bodyPr/>
                    <a:lstStyle/>
                    <a:p>
                      <a:endParaRPr lang="en-US" sz="1900" b="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2428443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947450"/>
            <a:ext cx="6124500" cy="4259059"/>
          </a:xfrm>
        </p:spPr>
        <p:txBody>
          <a:bodyPr>
            <a:normAutofit/>
          </a:bodyPr>
          <a:lstStyle/>
          <a:p>
            <a:pPr marL="0" indent="0">
              <a:buNone/>
            </a:pPr>
            <a:r>
              <a:rPr lang="en-US" sz="2400" b="1" dirty="0">
                <a:solidFill>
                  <a:srgbClr val="000000"/>
                </a:solidFill>
                <a:latin typeface="Helvetica"/>
                <a:cs typeface="Helvetica"/>
              </a:rPr>
              <a:t>d</a:t>
            </a:r>
            <a:r>
              <a:rPr lang="en-US" sz="2400" b="1" dirty="0" smtClean="0">
                <a:solidFill>
                  <a:srgbClr val="000000"/>
                </a:solidFill>
                <a:latin typeface="Helvetica"/>
                <a:cs typeface="Helvetica"/>
              </a:rPr>
              <a:t>.  Deglaze</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3. Sauté</a:t>
            </a:r>
            <a:endParaRPr lang="en-US" sz="4000" b="1" dirty="0">
              <a:solidFill>
                <a:srgbClr val="A6A6A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505606048"/>
              </p:ext>
            </p:extLst>
          </p:nvPr>
        </p:nvGraphicFramePr>
        <p:xfrm>
          <a:off x="1555738" y="3198923"/>
          <a:ext cx="6096000" cy="1844085"/>
        </p:xfrm>
        <a:graphic>
          <a:graphicData uri="http://schemas.openxmlformats.org/drawingml/2006/table">
            <a:tbl>
              <a:tblPr firstRow="1" bandRow="1">
                <a:effectLst/>
                <a:tableStyleId>{5C22544A-7EE6-4342-B048-85BDC9FD1C3A}</a:tableStyleId>
              </a:tblPr>
              <a:tblGrid>
                <a:gridCol w="1530699"/>
                <a:gridCol w="4565301"/>
              </a:tblGrid>
              <a:tr h="1189554">
                <a:tc>
                  <a:txBody>
                    <a:bodyPr/>
                    <a:lstStyle/>
                    <a:p>
                      <a:pPr marL="342900" indent="-342900">
                        <a:buFont typeface="Arial"/>
                        <a:buChar char="•"/>
                      </a:pPr>
                      <a:r>
                        <a:rPr lang="en-US" sz="2400" b="0" dirty="0" smtClean="0">
                          <a:solidFill>
                            <a:schemeClr val="tx1"/>
                          </a:solidFill>
                          <a:latin typeface="Helvetica"/>
                          <a:cs typeface="Helvetica"/>
                        </a:rPr>
                        <a:t>Add:</a:t>
                      </a:r>
                      <a:endParaRPr lang="en-US" sz="24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Red</a:t>
                      </a:r>
                      <a:r>
                        <a:rPr lang="en-US" sz="1900" b="0" baseline="0" dirty="0" smtClean="0">
                          <a:solidFill>
                            <a:schemeClr val="tx1"/>
                          </a:solidFill>
                          <a:latin typeface="Helvetica"/>
                          <a:cs typeface="Helvetica"/>
                        </a:rPr>
                        <a:t> wine</a:t>
                      </a:r>
                      <a:endParaRPr lang="en-US" sz="19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r h="654531">
                <a:tc gridSpan="2">
                  <a:txBody>
                    <a:bodyPr/>
                    <a:lstStyle/>
                    <a:p>
                      <a:pPr marL="342900" indent="-342900">
                        <a:buFont typeface="Arial"/>
                        <a:buChar char="•"/>
                      </a:pPr>
                      <a:endParaRPr lang="en-US" sz="24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hMerge="1">
                  <a:txBody>
                    <a:bodyPr/>
                    <a:lstStyle/>
                    <a:p>
                      <a:endParaRPr lang="en-US" sz="19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2534278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947450"/>
            <a:ext cx="6124500" cy="4259059"/>
          </a:xfrm>
        </p:spPr>
        <p:txBody>
          <a:bodyPr>
            <a:normAutofit/>
          </a:bodyPr>
          <a:lstStyle/>
          <a:p>
            <a:pPr marL="0" indent="0">
              <a:buNone/>
            </a:pPr>
            <a:r>
              <a:rPr lang="en-US" sz="2400" b="1" dirty="0">
                <a:solidFill>
                  <a:srgbClr val="000000"/>
                </a:solidFill>
                <a:latin typeface="Helvetica"/>
                <a:cs typeface="Helvetica"/>
              </a:rPr>
              <a:t>d</a:t>
            </a:r>
            <a:r>
              <a:rPr lang="en-US" sz="2400" b="1" dirty="0" smtClean="0">
                <a:solidFill>
                  <a:srgbClr val="000000"/>
                </a:solidFill>
                <a:latin typeface="Helvetica"/>
                <a:cs typeface="Helvetica"/>
              </a:rPr>
              <a:t>.  Deglaze</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3. Sauté</a:t>
            </a:r>
            <a:endParaRPr lang="en-US" sz="4000" b="1" dirty="0">
              <a:solidFill>
                <a:srgbClr val="A6A6A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84602829"/>
              </p:ext>
            </p:extLst>
          </p:nvPr>
        </p:nvGraphicFramePr>
        <p:xfrm>
          <a:off x="1555738" y="3198923"/>
          <a:ext cx="6096000" cy="1844085"/>
        </p:xfrm>
        <a:graphic>
          <a:graphicData uri="http://schemas.openxmlformats.org/drawingml/2006/table">
            <a:tbl>
              <a:tblPr firstRow="1" bandRow="1">
                <a:effectLst/>
                <a:tableStyleId>{5C22544A-7EE6-4342-B048-85BDC9FD1C3A}</a:tableStyleId>
              </a:tblPr>
              <a:tblGrid>
                <a:gridCol w="1530699"/>
                <a:gridCol w="4565301"/>
              </a:tblGrid>
              <a:tr h="1189554">
                <a:tc>
                  <a:txBody>
                    <a:bodyPr/>
                    <a:lstStyle/>
                    <a:p>
                      <a:pPr marL="342900" indent="-342900">
                        <a:buFont typeface="Arial"/>
                        <a:buChar char="•"/>
                      </a:pPr>
                      <a:r>
                        <a:rPr lang="en-US" sz="2400" b="0" dirty="0" smtClean="0">
                          <a:solidFill>
                            <a:schemeClr val="bg1">
                              <a:lumMod val="65000"/>
                            </a:schemeClr>
                          </a:solidFill>
                          <a:latin typeface="Helvetica"/>
                          <a:cs typeface="Helvetica"/>
                        </a:rPr>
                        <a:t>Add:</a:t>
                      </a:r>
                      <a:endParaRPr lang="en-US" sz="2400" b="0" dirty="0">
                        <a:solidFill>
                          <a:schemeClr val="bg1">
                            <a:lumMod val="65000"/>
                          </a:schemeClr>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bg1">
                              <a:lumMod val="65000"/>
                            </a:schemeClr>
                          </a:solidFill>
                          <a:latin typeface="Helvetica"/>
                          <a:cs typeface="Helvetica"/>
                        </a:rPr>
                        <a:t>Red</a:t>
                      </a:r>
                      <a:r>
                        <a:rPr lang="en-US" sz="1900" b="0" baseline="0" dirty="0" smtClean="0">
                          <a:solidFill>
                            <a:schemeClr val="bg1">
                              <a:lumMod val="65000"/>
                            </a:schemeClr>
                          </a:solidFill>
                          <a:latin typeface="Helvetica"/>
                          <a:cs typeface="Helvetica"/>
                        </a:rPr>
                        <a:t> wine</a:t>
                      </a:r>
                      <a:endParaRPr lang="en-US" sz="1900" b="0" dirty="0">
                        <a:solidFill>
                          <a:schemeClr val="bg1">
                            <a:lumMod val="65000"/>
                          </a:schemeClr>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r h="654531">
                <a:tc gridSpan="2">
                  <a:txBody>
                    <a:bodyPr/>
                    <a:lstStyle/>
                    <a:p>
                      <a:pPr marL="342900" indent="-342900">
                        <a:buFont typeface="Arial"/>
                        <a:buChar char="•"/>
                      </a:pPr>
                      <a:r>
                        <a:rPr lang="en-US" sz="2400" b="0" dirty="0" smtClean="0">
                          <a:solidFill>
                            <a:schemeClr val="tx1"/>
                          </a:solidFill>
                          <a:latin typeface="Helvetica"/>
                          <a:cs typeface="Helvetica"/>
                        </a:rPr>
                        <a:t>Stir</a:t>
                      </a:r>
                      <a:endParaRPr lang="en-US" sz="24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hMerge="1">
                  <a:txBody>
                    <a:bodyPr/>
                    <a:lstStyle/>
                    <a:p>
                      <a:endParaRPr lang="en-US" sz="19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2500198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786700"/>
            <a:ext cx="6124500" cy="4259059"/>
          </a:xfrm>
        </p:spPr>
        <p:txBody>
          <a:bodyPr>
            <a:normAutofit/>
          </a:bodyPr>
          <a:lstStyle/>
          <a:p>
            <a:pPr marL="0" indent="0">
              <a:buNone/>
            </a:pPr>
            <a:r>
              <a:rPr lang="en-US" sz="2400" b="1" dirty="0" smtClean="0">
                <a:solidFill>
                  <a:srgbClr val="000000"/>
                </a:solidFill>
                <a:latin typeface="Helvetica"/>
                <a:cs typeface="Helvetica"/>
              </a:rPr>
              <a:t>e.   Finish Sautéing </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3. Sauté</a:t>
            </a:r>
            <a:endParaRPr lang="en-US" sz="4000" b="1" dirty="0">
              <a:solidFill>
                <a:srgbClr val="A6A6A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792650093"/>
              </p:ext>
            </p:extLst>
          </p:nvPr>
        </p:nvGraphicFramePr>
        <p:xfrm>
          <a:off x="1620046" y="2523774"/>
          <a:ext cx="6096000" cy="4138615"/>
        </p:xfrm>
        <a:graphic>
          <a:graphicData uri="http://schemas.openxmlformats.org/drawingml/2006/table">
            <a:tbl>
              <a:tblPr firstRow="1" bandRow="1">
                <a:effectLst/>
                <a:tableStyleId>{5C22544A-7EE6-4342-B048-85BDC9FD1C3A}</a:tableStyleId>
              </a:tblPr>
              <a:tblGrid>
                <a:gridCol w="1530699"/>
                <a:gridCol w="4565301"/>
              </a:tblGrid>
              <a:tr h="457200">
                <a:tc>
                  <a:txBody>
                    <a:bodyPr/>
                    <a:lstStyle/>
                    <a:p>
                      <a:pPr marL="342900" indent="-342900">
                        <a:buFont typeface="Arial"/>
                        <a:buChar char="•"/>
                      </a:pPr>
                      <a:r>
                        <a:rPr lang="en-US" sz="2400" b="0" dirty="0" smtClean="0">
                          <a:solidFill>
                            <a:schemeClr val="tx1"/>
                          </a:solidFill>
                          <a:latin typeface="Helvetica"/>
                          <a:cs typeface="Helvetica"/>
                        </a:rPr>
                        <a:t>Add:</a:t>
                      </a:r>
                      <a:endParaRPr lang="en-US" sz="24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Diced tomatoes</a:t>
                      </a:r>
                      <a:endParaRPr lang="en-US" sz="1900" b="0" dirty="0">
                        <a:solidFill>
                          <a:schemeClr val="tx1"/>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r h="457200">
                <a:tc>
                  <a:txBody>
                    <a:bodyPr/>
                    <a:lstStyle/>
                    <a:p>
                      <a:endParaRPr lang="en-US" sz="180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Tomato sauce</a:t>
                      </a:r>
                      <a:endParaRPr lang="en-US" sz="1900" b="0" dirty="0">
                        <a:solidFill>
                          <a:schemeClr val="tx1"/>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Remaining vegetable broth</a:t>
                      </a:r>
                      <a:endParaRPr lang="en-US" sz="19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Bell pepper</a:t>
                      </a:r>
                      <a:endParaRPr lang="en-US" sz="19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Green beans</a:t>
                      </a:r>
                      <a:endParaRPr lang="en-US" sz="19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b="0" dirty="0" smtClean="0">
                          <a:solidFill>
                            <a:schemeClr val="tx1"/>
                          </a:solidFill>
                          <a:latin typeface="Helvetica"/>
                          <a:cs typeface="Helvetica"/>
                        </a:rPr>
                        <a:t>Lentils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b="0" dirty="0" smtClean="0">
                          <a:solidFill>
                            <a:schemeClr val="tx1"/>
                          </a:solidFill>
                          <a:latin typeface="Helvetica"/>
                          <a:cs typeface="Helvetica"/>
                        </a:rPr>
                        <a:t>Salt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81015">
                <a:tc>
                  <a:txBody>
                    <a:bodyPr/>
                    <a:lstStyle/>
                    <a:p>
                      <a:endParaRPr lang="en-US" sz="180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chemeClr val="tx1"/>
                          </a:solidFill>
                          <a:latin typeface="Helvetica"/>
                          <a:cs typeface="Helvetica"/>
                        </a:rPr>
                        <a:t>Pepper</a:t>
                      </a:r>
                      <a:endParaRPr lang="en-US" sz="19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14294">
                <a:tc gridSpan="2">
                  <a:txBody>
                    <a:bodyPr/>
                    <a:lstStyle/>
                    <a:p>
                      <a:pPr marL="342900" indent="-342900">
                        <a:buFont typeface="Arial"/>
                        <a:buChar char="•"/>
                      </a:pPr>
                      <a:endParaRPr lang="en-US" sz="24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hMerge="1">
                  <a:txBody>
                    <a:bodyPr/>
                    <a:lstStyle/>
                    <a:p>
                      <a:endParaRPr lang="en-US" sz="18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2113141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786700"/>
            <a:ext cx="6124500" cy="4259059"/>
          </a:xfrm>
        </p:spPr>
        <p:txBody>
          <a:bodyPr>
            <a:normAutofit/>
          </a:bodyPr>
          <a:lstStyle/>
          <a:p>
            <a:pPr marL="0" indent="0">
              <a:buNone/>
            </a:pPr>
            <a:r>
              <a:rPr lang="en-US" sz="2400" b="1" dirty="0" smtClean="0">
                <a:solidFill>
                  <a:srgbClr val="000000"/>
                </a:solidFill>
                <a:latin typeface="Helvetica"/>
                <a:cs typeface="Helvetica"/>
              </a:rPr>
              <a:t>e.   Finish Sautéing </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3. Sauté</a:t>
            </a:r>
            <a:endParaRPr lang="en-US" sz="4000" b="1" dirty="0">
              <a:solidFill>
                <a:srgbClr val="A6A6A6"/>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077264305"/>
              </p:ext>
            </p:extLst>
          </p:nvPr>
        </p:nvGraphicFramePr>
        <p:xfrm>
          <a:off x="1620046" y="2523774"/>
          <a:ext cx="6096000" cy="4138615"/>
        </p:xfrm>
        <a:graphic>
          <a:graphicData uri="http://schemas.openxmlformats.org/drawingml/2006/table">
            <a:tbl>
              <a:tblPr firstRow="1" bandRow="1">
                <a:effectLst/>
                <a:tableStyleId>{5C22544A-7EE6-4342-B048-85BDC9FD1C3A}</a:tableStyleId>
              </a:tblPr>
              <a:tblGrid>
                <a:gridCol w="1530699"/>
                <a:gridCol w="4565301"/>
              </a:tblGrid>
              <a:tr h="457200">
                <a:tc>
                  <a:txBody>
                    <a:bodyPr/>
                    <a:lstStyle/>
                    <a:p>
                      <a:pPr marL="342900" indent="-342900">
                        <a:buFont typeface="Arial"/>
                        <a:buChar char="•"/>
                      </a:pPr>
                      <a:r>
                        <a:rPr lang="en-US" sz="2400" b="0" dirty="0" smtClean="0">
                          <a:solidFill>
                            <a:srgbClr val="A6A6A6"/>
                          </a:solidFill>
                          <a:latin typeface="Helvetica"/>
                          <a:cs typeface="Helvetica"/>
                        </a:rPr>
                        <a:t>Add:</a:t>
                      </a:r>
                      <a:endParaRPr lang="en-US" sz="2400" b="0" dirty="0">
                        <a:solidFill>
                          <a:srgbClr val="A6A6A6"/>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rgbClr val="A6A6A6"/>
                          </a:solidFill>
                          <a:latin typeface="Helvetica"/>
                          <a:cs typeface="Helvetica"/>
                        </a:rPr>
                        <a:t>Diced tomatoes</a:t>
                      </a:r>
                      <a:endParaRPr lang="en-US" sz="1900" b="0" dirty="0">
                        <a:solidFill>
                          <a:srgbClr val="A6A6A6"/>
                        </a:solidFill>
                        <a:latin typeface="Helvetica"/>
                        <a:cs typeface="Helvetica"/>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FFF"/>
                    </a:solidFill>
                  </a:tcPr>
                </a:tc>
              </a:tr>
              <a:tr h="457200">
                <a:tc>
                  <a:txBody>
                    <a:bodyPr/>
                    <a:lstStyle/>
                    <a:p>
                      <a:endParaRPr lang="en-US" sz="1800" dirty="0">
                        <a:solidFill>
                          <a:srgbClr val="A6A6A6"/>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rgbClr val="A6A6A6"/>
                          </a:solidFill>
                          <a:latin typeface="Helvetica"/>
                          <a:cs typeface="Helvetica"/>
                        </a:rPr>
                        <a:t>Tomato sauce</a:t>
                      </a:r>
                      <a:endParaRPr lang="en-US" sz="1900" b="0" dirty="0">
                        <a:solidFill>
                          <a:srgbClr val="A6A6A6"/>
                        </a:solidFill>
                        <a:latin typeface="Helvetica"/>
                        <a:cs typeface="Helvetica"/>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rgbClr val="A6A6A6"/>
                          </a:solidFill>
                          <a:latin typeface="Helvetica"/>
                          <a:cs typeface="Helvetica"/>
                        </a:rPr>
                        <a:t>Remaining vegetable broth</a:t>
                      </a:r>
                      <a:endParaRPr lang="en-US" sz="1900" b="0" dirty="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rgbClr val="A6A6A6"/>
                          </a:solidFill>
                          <a:latin typeface="Helvetica"/>
                          <a:cs typeface="Helvetica"/>
                        </a:rPr>
                        <a:t>Bell pepper</a:t>
                      </a:r>
                      <a:endParaRPr lang="en-US" sz="1900" b="0" dirty="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rgbClr val="A6A6A6"/>
                          </a:solidFill>
                          <a:latin typeface="Helvetica"/>
                          <a:cs typeface="Helvetica"/>
                        </a:rPr>
                        <a:t>Green beans</a:t>
                      </a:r>
                      <a:endParaRPr lang="en-US" sz="1900" b="0" dirty="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b="0" dirty="0" smtClean="0">
                          <a:solidFill>
                            <a:srgbClr val="A6A6A6"/>
                          </a:solidFill>
                          <a:latin typeface="Helvetica"/>
                          <a:cs typeface="Helvetica"/>
                        </a:rPr>
                        <a:t>Lentils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57200">
                <a:tc>
                  <a:txBody>
                    <a:bodyPr/>
                    <a:lstStyle/>
                    <a:p>
                      <a:endParaRPr lang="en-US" sz="180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900" b="0" dirty="0" smtClean="0">
                          <a:solidFill>
                            <a:srgbClr val="A6A6A6"/>
                          </a:solidFill>
                          <a:latin typeface="Helvetica"/>
                          <a:cs typeface="Helvetica"/>
                        </a:rPr>
                        <a:t>Salt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81015">
                <a:tc>
                  <a:txBody>
                    <a:bodyPr/>
                    <a:lstStyle/>
                    <a:p>
                      <a:endParaRPr lang="en-US" sz="1800" dirty="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r>
                        <a:rPr lang="en-US" sz="1900" b="0" dirty="0" smtClean="0">
                          <a:solidFill>
                            <a:srgbClr val="A6A6A6"/>
                          </a:solidFill>
                          <a:latin typeface="Helvetica"/>
                          <a:cs typeface="Helvetica"/>
                        </a:rPr>
                        <a:t>Pepper</a:t>
                      </a:r>
                      <a:endParaRPr lang="en-US" sz="1900" b="0" dirty="0">
                        <a:solidFill>
                          <a:srgbClr val="A6A6A6"/>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r h="414294">
                <a:tc gridSpan="2">
                  <a:txBody>
                    <a:bodyPr/>
                    <a:lstStyle/>
                    <a:p>
                      <a:pPr marL="342900" indent="-342900">
                        <a:buFont typeface="Arial"/>
                        <a:buChar char="•"/>
                      </a:pPr>
                      <a:r>
                        <a:rPr lang="en-US" sz="2400" b="0" dirty="0" smtClean="0">
                          <a:solidFill>
                            <a:schemeClr val="tx1"/>
                          </a:solidFill>
                          <a:latin typeface="Helvetica"/>
                          <a:cs typeface="Helvetica"/>
                        </a:rPr>
                        <a:t>Stir</a:t>
                      </a:r>
                      <a:endParaRPr lang="en-US" sz="24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c hMerge="1">
                  <a:txBody>
                    <a:bodyPr/>
                    <a:lstStyle/>
                    <a:p>
                      <a:endParaRPr lang="en-US" sz="1800" b="0" dirty="0">
                        <a:solidFill>
                          <a:schemeClr val="tx1"/>
                        </a:solidFill>
                        <a:latin typeface="Helvetica"/>
                        <a:cs typeface="Helvetic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FF"/>
                    </a:solidFill>
                  </a:tcPr>
                </a:tc>
              </a:tr>
            </a:tbl>
          </a:graphicData>
        </a:graphic>
      </p:graphicFrame>
    </p:spTree>
    <p:extLst>
      <p:ext uri="{BB962C8B-B14F-4D97-AF65-F5344CB8AC3E}">
        <p14:creationId xmlns:p14="http://schemas.microsoft.com/office/powerpoint/2010/main" val="497014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t>4</a:t>
            </a:r>
            <a:r>
              <a:rPr lang="en-US" sz="4000" b="1" dirty="0" smtClean="0"/>
              <a:t>. Pressure Cook</a:t>
            </a:r>
            <a:endParaRPr lang="en-US" sz="4000" b="1" dirty="0"/>
          </a:p>
        </p:txBody>
      </p:sp>
    </p:spTree>
    <p:extLst>
      <p:ext uri="{BB962C8B-B14F-4D97-AF65-F5344CB8AC3E}">
        <p14:creationId xmlns:p14="http://schemas.microsoft.com/office/powerpoint/2010/main" val="4239889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t>1. Gather Supplies</a:t>
            </a:r>
            <a:endParaRPr lang="en-US" sz="4000" b="1" dirty="0"/>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2465414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3718493"/>
          </a:xfrm>
        </p:spPr>
        <p:txBody>
          <a:bodyPr>
            <a:noAutofit/>
          </a:bodyPr>
          <a:lstStyle/>
          <a:p>
            <a:pPr marL="514350" indent="-514350">
              <a:buFont typeface="+mj-lt"/>
              <a:buAutoNum type="alphaLcPeriod"/>
            </a:pPr>
            <a:r>
              <a:rPr lang="en-US" sz="2400" b="1" dirty="0" smtClean="0">
                <a:latin typeface="Helvetica"/>
                <a:cs typeface="Helvetica"/>
              </a:rPr>
              <a:t>Seal</a:t>
            </a:r>
          </a:p>
          <a:p>
            <a:pPr lvl="1" indent="-342900">
              <a:buFont typeface="Arial"/>
              <a:buChar char="•"/>
            </a:pPr>
            <a:endParaRPr lang="en-US" sz="2400" dirty="0" smtClean="0">
              <a:latin typeface="Helvetica"/>
              <a:cs typeface="Helvetica"/>
            </a:endParaRPr>
          </a:p>
          <a:p>
            <a:pPr lvl="1" indent="-342900">
              <a:buFont typeface="Arial"/>
              <a:buChar char="•"/>
            </a:pPr>
            <a:r>
              <a:rPr lang="en-US" sz="2400" dirty="0" smtClean="0">
                <a:latin typeface="Helvetica"/>
                <a:cs typeface="Helvetica"/>
              </a:rPr>
              <a:t>Attach lid to pot</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4</a:t>
            </a:r>
            <a:r>
              <a:rPr lang="en-US" sz="4000" b="1" dirty="0" smtClean="0">
                <a:solidFill>
                  <a:srgbClr val="A6A6A6"/>
                </a:solidFill>
              </a:rPr>
              <a:t>. Pressure Cook</a:t>
            </a:r>
            <a:endParaRPr lang="en-US" sz="4000" b="1" dirty="0">
              <a:solidFill>
                <a:srgbClr val="A6A6A6"/>
              </a:solidFill>
            </a:endParaRPr>
          </a:p>
        </p:txBody>
      </p:sp>
    </p:spTree>
    <p:extLst>
      <p:ext uri="{BB962C8B-B14F-4D97-AF65-F5344CB8AC3E}">
        <p14:creationId xmlns:p14="http://schemas.microsoft.com/office/powerpoint/2010/main" val="1469288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3718493"/>
          </a:xfrm>
        </p:spPr>
        <p:txBody>
          <a:bodyPr>
            <a:noAutofit/>
          </a:bodyPr>
          <a:lstStyle/>
          <a:p>
            <a:pPr marL="514350" indent="-514350">
              <a:buFont typeface="+mj-lt"/>
              <a:buAutoNum type="alphaLcPeriod"/>
            </a:pPr>
            <a:r>
              <a:rPr lang="en-US" sz="2400" b="1" dirty="0" smtClean="0">
                <a:latin typeface="Helvetica"/>
                <a:cs typeface="Helvetica"/>
              </a:rPr>
              <a:t>Seal</a:t>
            </a:r>
          </a:p>
          <a:p>
            <a:pPr lvl="1" indent="-342900">
              <a:buFont typeface="Arial"/>
              <a:buChar char="•"/>
            </a:pPr>
            <a:endParaRPr lang="en-US" sz="2400" dirty="0" smtClean="0">
              <a:latin typeface="Helvetica"/>
              <a:cs typeface="Helvetica"/>
            </a:endParaRPr>
          </a:p>
          <a:p>
            <a:pPr lvl="1" indent="-342900">
              <a:buFont typeface="Arial"/>
              <a:buChar char="•"/>
            </a:pPr>
            <a:r>
              <a:rPr lang="en-US" sz="2400" dirty="0" smtClean="0">
                <a:solidFill>
                  <a:srgbClr val="A6A6A6"/>
                </a:solidFill>
                <a:latin typeface="Helvetica"/>
                <a:cs typeface="Helvetica"/>
              </a:rPr>
              <a:t>Attach lid to pot</a:t>
            </a:r>
          </a:p>
          <a:p>
            <a:pPr lvl="1" indent="-342900">
              <a:buFont typeface="Arial"/>
              <a:buChar char="•"/>
            </a:pPr>
            <a:endParaRPr lang="en-US" sz="2400" dirty="0" smtClean="0">
              <a:solidFill>
                <a:srgbClr val="A6A6A6"/>
              </a:solidFill>
              <a:latin typeface="Helvetica"/>
              <a:cs typeface="Helvetica"/>
            </a:endParaRPr>
          </a:p>
          <a:p>
            <a:pPr lvl="1" indent="-342900">
              <a:buFont typeface="Arial"/>
              <a:buChar char="•"/>
            </a:pPr>
            <a:r>
              <a:rPr lang="en-US" sz="2400" dirty="0" smtClean="0">
                <a:latin typeface="Helvetica"/>
                <a:cs typeface="Helvetica"/>
              </a:rPr>
              <a:t>Ensure pressure release valve is turned to </a:t>
            </a:r>
            <a:r>
              <a:rPr lang="en-US" sz="2400" i="1" dirty="0" smtClean="0">
                <a:latin typeface="Helvetica"/>
                <a:cs typeface="Helvetica"/>
              </a:rPr>
              <a:t>Sealing</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4</a:t>
            </a:r>
            <a:r>
              <a:rPr lang="en-US" sz="4000" b="1" dirty="0" smtClean="0">
                <a:solidFill>
                  <a:srgbClr val="A6A6A6"/>
                </a:solidFill>
              </a:rPr>
              <a:t>. Pressure Cook</a:t>
            </a:r>
            <a:endParaRPr lang="en-US" sz="4000" b="1" dirty="0">
              <a:solidFill>
                <a:srgbClr val="A6A6A6"/>
              </a:solidFill>
            </a:endParaRPr>
          </a:p>
        </p:txBody>
      </p:sp>
    </p:spTree>
    <p:extLst>
      <p:ext uri="{BB962C8B-B14F-4D97-AF65-F5344CB8AC3E}">
        <p14:creationId xmlns:p14="http://schemas.microsoft.com/office/powerpoint/2010/main" val="2001312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3718493"/>
          </a:xfrm>
        </p:spPr>
        <p:txBody>
          <a:bodyPr>
            <a:noAutofit/>
          </a:bodyPr>
          <a:lstStyle/>
          <a:p>
            <a:pPr marL="0" indent="0">
              <a:buNone/>
            </a:pPr>
            <a:r>
              <a:rPr lang="en-US" sz="2400" b="1" dirty="0" smtClean="0">
                <a:latin typeface="Helvetica"/>
                <a:cs typeface="Helvetica"/>
              </a:rPr>
              <a:t>b.   Cook</a:t>
            </a:r>
          </a:p>
          <a:p>
            <a:pPr lvl="1" indent="-342900">
              <a:buFont typeface="Arial"/>
              <a:buChar char="•"/>
            </a:pPr>
            <a:endParaRPr lang="en-US" sz="2400" dirty="0" smtClean="0">
              <a:latin typeface="Helvetica"/>
              <a:cs typeface="Helvetica"/>
            </a:endParaRPr>
          </a:p>
          <a:p>
            <a:pPr lvl="1" indent="-342900">
              <a:buFont typeface="Arial"/>
              <a:buChar char="•"/>
            </a:pPr>
            <a:r>
              <a:rPr lang="en-US" sz="2400" dirty="0" smtClean="0">
                <a:latin typeface="Helvetica"/>
                <a:cs typeface="Helvetica"/>
              </a:rPr>
              <a:t>Set Instant Pot to manual </a:t>
            </a:r>
            <a:r>
              <a:rPr lang="en-US" sz="2400" dirty="0">
                <a:latin typeface="Helvetica"/>
                <a:cs typeface="Helvetica"/>
              </a:rPr>
              <a:t>m</a:t>
            </a:r>
            <a:r>
              <a:rPr lang="en-US" sz="2400" dirty="0" smtClean="0">
                <a:latin typeface="Helvetica"/>
                <a:cs typeface="Helvetica"/>
              </a:rPr>
              <a:t>ode by pressing </a:t>
            </a:r>
            <a:r>
              <a:rPr lang="en-US" sz="2400" i="1" dirty="0" smtClean="0">
                <a:latin typeface="Helvetica"/>
                <a:cs typeface="Helvetica"/>
              </a:rPr>
              <a:t>Manual</a:t>
            </a:r>
            <a:endParaRPr lang="en-US" sz="2400" dirty="0">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4</a:t>
            </a:r>
            <a:r>
              <a:rPr lang="en-US" sz="4000" b="1" dirty="0" smtClean="0">
                <a:solidFill>
                  <a:srgbClr val="A6A6A6"/>
                </a:solidFill>
              </a:rPr>
              <a:t>. Pressure Cook</a:t>
            </a:r>
            <a:endParaRPr lang="en-US" sz="4000" b="1" dirty="0">
              <a:solidFill>
                <a:srgbClr val="A6A6A6"/>
              </a:solidFill>
            </a:endParaRPr>
          </a:p>
        </p:txBody>
      </p:sp>
    </p:spTree>
    <p:extLst>
      <p:ext uri="{BB962C8B-B14F-4D97-AF65-F5344CB8AC3E}">
        <p14:creationId xmlns:p14="http://schemas.microsoft.com/office/powerpoint/2010/main" val="3386087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3718493"/>
          </a:xfrm>
        </p:spPr>
        <p:txBody>
          <a:bodyPr>
            <a:noAutofit/>
          </a:bodyPr>
          <a:lstStyle/>
          <a:p>
            <a:pPr marL="0" indent="0">
              <a:buNone/>
            </a:pPr>
            <a:r>
              <a:rPr lang="en-US" sz="2400" b="1" dirty="0" smtClean="0">
                <a:latin typeface="Helvetica"/>
                <a:cs typeface="Helvetica"/>
              </a:rPr>
              <a:t>b.   Cook</a:t>
            </a:r>
          </a:p>
          <a:p>
            <a:pPr lvl="1" indent="-342900">
              <a:buFont typeface="Arial"/>
              <a:buChar char="•"/>
            </a:pPr>
            <a:endParaRPr lang="en-US" sz="2400" dirty="0" smtClean="0">
              <a:latin typeface="Helvetica"/>
              <a:cs typeface="Helvetica"/>
            </a:endParaRPr>
          </a:p>
          <a:p>
            <a:pPr lvl="1" indent="-342900">
              <a:buFont typeface="Arial"/>
              <a:buChar char="•"/>
            </a:pPr>
            <a:r>
              <a:rPr lang="en-US" sz="2400" dirty="0" smtClean="0">
                <a:solidFill>
                  <a:srgbClr val="A6A6A6"/>
                </a:solidFill>
                <a:latin typeface="Helvetica"/>
                <a:cs typeface="Helvetica"/>
              </a:rPr>
              <a:t>Set Instant Pot to manual </a:t>
            </a:r>
            <a:r>
              <a:rPr lang="en-US" sz="2400" dirty="0">
                <a:solidFill>
                  <a:srgbClr val="A6A6A6"/>
                </a:solidFill>
                <a:latin typeface="Helvetica"/>
                <a:cs typeface="Helvetica"/>
              </a:rPr>
              <a:t>m</a:t>
            </a:r>
            <a:r>
              <a:rPr lang="en-US" sz="2400" dirty="0" smtClean="0">
                <a:solidFill>
                  <a:srgbClr val="A6A6A6"/>
                </a:solidFill>
                <a:latin typeface="Helvetica"/>
                <a:cs typeface="Helvetica"/>
              </a:rPr>
              <a:t>ode by pressing </a:t>
            </a:r>
            <a:r>
              <a:rPr lang="en-US" sz="2400" i="1" dirty="0" smtClean="0">
                <a:solidFill>
                  <a:srgbClr val="A6A6A6"/>
                </a:solidFill>
                <a:latin typeface="Helvetica"/>
                <a:cs typeface="Helvetica"/>
              </a:rPr>
              <a:t>Manual</a:t>
            </a:r>
            <a:r>
              <a:rPr lang="en-US" sz="2400" dirty="0" smtClean="0">
                <a:solidFill>
                  <a:srgbClr val="A6A6A6"/>
                </a:solidFill>
                <a:latin typeface="Helvetica"/>
                <a:cs typeface="Helvetica"/>
              </a:rPr>
              <a:t> </a:t>
            </a:r>
          </a:p>
          <a:p>
            <a:pPr lvl="1" indent="-342900">
              <a:buFont typeface="Arial"/>
              <a:buChar char="•"/>
            </a:pPr>
            <a:endParaRPr lang="en-US" sz="2400" dirty="0">
              <a:solidFill>
                <a:srgbClr val="A6A6A6"/>
              </a:solidFill>
              <a:latin typeface="Helvetica"/>
              <a:cs typeface="Helvetica"/>
            </a:endParaRPr>
          </a:p>
          <a:p>
            <a:pPr lvl="1" indent="-342900">
              <a:buFont typeface="Arial"/>
              <a:buChar char="•"/>
            </a:pPr>
            <a:r>
              <a:rPr lang="en-US" sz="2400" dirty="0" smtClean="0">
                <a:latin typeface="Helvetica"/>
                <a:cs typeface="Helvetica"/>
              </a:rPr>
              <a:t>Adjust time to 15 minutes</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4</a:t>
            </a:r>
            <a:r>
              <a:rPr lang="en-US" sz="4000" b="1" dirty="0" smtClean="0">
                <a:solidFill>
                  <a:srgbClr val="A6A6A6"/>
                </a:solidFill>
              </a:rPr>
              <a:t>. Pressure Cook</a:t>
            </a:r>
            <a:endParaRPr lang="en-US" sz="4000" b="1" dirty="0">
              <a:solidFill>
                <a:srgbClr val="A6A6A6"/>
              </a:solidFill>
            </a:endParaRPr>
          </a:p>
        </p:txBody>
      </p:sp>
    </p:spTree>
    <p:extLst>
      <p:ext uri="{BB962C8B-B14F-4D97-AF65-F5344CB8AC3E}">
        <p14:creationId xmlns:p14="http://schemas.microsoft.com/office/powerpoint/2010/main" val="3395162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3718493"/>
          </a:xfrm>
        </p:spPr>
        <p:txBody>
          <a:bodyPr>
            <a:noAutofit/>
          </a:bodyPr>
          <a:lstStyle/>
          <a:p>
            <a:pPr marL="0" indent="0">
              <a:buNone/>
            </a:pPr>
            <a:r>
              <a:rPr lang="en-US" sz="2400" b="1" dirty="0" smtClean="0">
                <a:latin typeface="Helvetica"/>
                <a:cs typeface="Helvetica"/>
              </a:rPr>
              <a:t>b.   Cook</a:t>
            </a:r>
          </a:p>
          <a:p>
            <a:pPr lvl="1" indent="-342900">
              <a:buFont typeface="Arial"/>
              <a:buChar char="•"/>
            </a:pPr>
            <a:endParaRPr lang="en-US" sz="2400" dirty="0" smtClean="0">
              <a:latin typeface="Helvetica"/>
              <a:cs typeface="Helvetica"/>
            </a:endParaRPr>
          </a:p>
          <a:p>
            <a:pPr lvl="1" indent="-342900">
              <a:buFont typeface="Arial"/>
              <a:buChar char="•"/>
            </a:pPr>
            <a:r>
              <a:rPr lang="en-US" sz="2400" dirty="0" smtClean="0">
                <a:solidFill>
                  <a:srgbClr val="A6A6A6"/>
                </a:solidFill>
                <a:latin typeface="Helvetica"/>
                <a:cs typeface="Helvetica"/>
              </a:rPr>
              <a:t>Set Instant Pot to manual </a:t>
            </a:r>
            <a:r>
              <a:rPr lang="en-US" sz="2400" dirty="0">
                <a:solidFill>
                  <a:srgbClr val="A6A6A6"/>
                </a:solidFill>
                <a:latin typeface="Helvetica"/>
                <a:cs typeface="Helvetica"/>
              </a:rPr>
              <a:t>m</a:t>
            </a:r>
            <a:r>
              <a:rPr lang="en-US" sz="2400" dirty="0" smtClean="0">
                <a:solidFill>
                  <a:srgbClr val="A6A6A6"/>
                </a:solidFill>
                <a:latin typeface="Helvetica"/>
                <a:cs typeface="Helvetica"/>
              </a:rPr>
              <a:t>ode by pressing </a:t>
            </a:r>
            <a:r>
              <a:rPr lang="en-US" sz="2400" i="1" dirty="0" smtClean="0">
                <a:solidFill>
                  <a:srgbClr val="A6A6A6"/>
                </a:solidFill>
                <a:latin typeface="Helvetica"/>
                <a:cs typeface="Helvetica"/>
              </a:rPr>
              <a:t>Manual</a:t>
            </a:r>
            <a:r>
              <a:rPr lang="en-US" sz="2400" dirty="0" smtClean="0">
                <a:solidFill>
                  <a:srgbClr val="A6A6A6"/>
                </a:solidFill>
                <a:latin typeface="Helvetica"/>
                <a:cs typeface="Helvetica"/>
              </a:rPr>
              <a:t>. </a:t>
            </a:r>
          </a:p>
          <a:p>
            <a:pPr lvl="1" indent="-342900">
              <a:buFont typeface="Arial"/>
              <a:buChar char="•"/>
            </a:pPr>
            <a:endParaRPr lang="en-US" sz="2400" dirty="0">
              <a:solidFill>
                <a:srgbClr val="A6A6A6"/>
              </a:solidFill>
              <a:latin typeface="Helvetica"/>
              <a:cs typeface="Helvetica"/>
            </a:endParaRPr>
          </a:p>
          <a:p>
            <a:pPr lvl="1" indent="-342900">
              <a:buFont typeface="Arial"/>
              <a:buChar char="•"/>
            </a:pPr>
            <a:r>
              <a:rPr lang="en-US" sz="2400" dirty="0" smtClean="0">
                <a:solidFill>
                  <a:srgbClr val="A6A6A6"/>
                </a:solidFill>
                <a:latin typeface="Helvetica"/>
                <a:cs typeface="Helvetica"/>
              </a:rPr>
              <a:t>Adjust time to 15 minutes</a:t>
            </a:r>
          </a:p>
          <a:p>
            <a:pPr lvl="1" indent="-342900">
              <a:buFont typeface="Arial"/>
              <a:buChar char="•"/>
            </a:pPr>
            <a:endParaRPr lang="en-US" sz="2400" dirty="0" smtClean="0">
              <a:solidFill>
                <a:srgbClr val="A6A6A6"/>
              </a:solidFill>
              <a:latin typeface="Helvetica"/>
              <a:cs typeface="Helvetica"/>
            </a:endParaRPr>
          </a:p>
          <a:p>
            <a:pPr lvl="1" indent="-342900">
              <a:buFont typeface="Arial"/>
              <a:buChar char="•"/>
            </a:pPr>
            <a:r>
              <a:rPr lang="en-US" sz="2400" dirty="0" smtClean="0">
                <a:latin typeface="Helvetica"/>
                <a:cs typeface="Helvetica"/>
              </a:rPr>
              <a:t>Wait for soup to finish cooking</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4</a:t>
            </a:r>
            <a:r>
              <a:rPr lang="en-US" sz="4000" b="1" dirty="0" smtClean="0">
                <a:solidFill>
                  <a:srgbClr val="A6A6A6"/>
                </a:solidFill>
              </a:rPr>
              <a:t>. Pressure Cook</a:t>
            </a:r>
            <a:endParaRPr lang="en-US" sz="4000" b="1" dirty="0">
              <a:solidFill>
                <a:srgbClr val="A6A6A6"/>
              </a:solidFill>
            </a:endParaRPr>
          </a:p>
        </p:txBody>
      </p:sp>
    </p:spTree>
    <p:extLst>
      <p:ext uri="{BB962C8B-B14F-4D97-AF65-F5344CB8AC3E}">
        <p14:creationId xmlns:p14="http://schemas.microsoft.com/office/powerpoint/2010/main" val="3395162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3718493"/>
          </a:xfrm>
        </p:spPr>
        <p:txBody>
          <a:bodyPr>
            <a:noAutofit/>
          </a:bodyPr>
          <a:lstStyle/>
          <a:p>
            <a:pPr marL="0" indent="0">
              <a:buNone/>
            </a:pPr>
            <a:r>
              <a:rPr lang="en-US" sz="2400" b="1" dirty="0" smtClean="0">
                <a:latin typeface="Helvetica"/>
                <a:cs typeface="Helvetica"/>
              </a:rPr>
              <a:t>c.   Open</a:t>
            </a:r>
          </a:p>
          <a:p>
            <a:pPr lvl="1" indent="-342900">
              <a:buFont typeface="Arial"/>
              <a:buChar char="•"/>
            </a:pPr>
            <a:endParaRPr lang="en-US" sz="2400" dirty="0" smtClean="0">
              <a:latin typeface="Helvetica"/>
              <a:cs typeface="Helvetica"/>
            </a:endParaRPr>
          </a:p>
          <a:p>
            <a:pPr lvl="1" indent="-342900">
              <a:buFont typeface="Arial"/>
              <a:buChar char="•"/>
            </a:pPr>
            <a:r>
              <a:rPr lang="en-US" sz="2400" dirty="0" smtClean="0">
                <a:latin typeface="Helvetica"/>
                <a:cs typeface="Helvetica"/>
              </a:rPr>
              <a:t>Release the pressure (</a:t>
            </a:r>
            <a:r>
              <a:rPr lang="en-US" sz="2400" b="1" dirty="0" smtClean="0">
                <a:latin typeface="Helvetica"/>
                <a:cs typeface="Helvetica"/>
              </a:rPr>
              <a:t>carefully</a:t>
            </a:r>
            <a:r>
              <a:rPr lang="en-US" sz="2400" dirty="0" smtClean="0">
                <a:latin typeface="Helvetica"/>
                <a:cs typeface="Helvetica"/>
              </a:rPr>
              <a:t>) using the pressure release valve</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4</a:t>
            </a:r>
            <a:r>
              <a:rPr lang="en-US" sz="4000" b="1" dirty="0" smtClean="0">
                <a:solidFill>
                  <a:srgbClr val="A6A6A6"/>
                </a:solidFill>
              </a:rPr>
              <a:t>. Pressure Cook</a:t>
            </a:r>
            <a:endParaRPr lang="en-US" sz="4000" b="1" dirty="0">
              <a:solidFill>
                <a:srgbClr val="A6A6A6"/>
              </a:solidFill>
            </a:endParaRPr>
          </a:p>
        </p:txBody>
      </p:sp>
    </p:spTree>
    <p:extLst>
      <p:ext uri="{BB962C8B-B14F-4D97-AF65-F5344CB8AC3E}">
        <p14:creationId xmlns:p14="http://schemas.microsoft.com/office/powerpoint/2010/main" val="3386087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3718493"/>
          </a:xfrm>
        </p:spPr>
        <p:txBody>
          <a:bodyPr>
            <a:noAutofit/>
          </a:bodyPr>
          <a:lstStyle/>
          <a:p>
            <a:pPr marL="0" indent="0">
              <a:buNone/>
            </a:pPr>
            <a:r>
              <a:rPr lang="en-US" sz="2400" b="1" dirty="0" smtClean="0">
                <a:latin typeface="Helvetica"/>
                <a:cs typeface="Helvetica"/>
              </a:rPr>
              <a:t>c.   Open</a:t>
            </a:r>
          </a:p>
          <a:p>
            <a:pPr lvl="1" indent="-342900">
              <a:buFont typeface="Arial"/>
              <a:buChar char="•"/>
            </a:pPr>
            <a:endParaRPr lang="en-US" sz="2400" dirty="0" smtClean="0">
              <a:latin typeface="Helvetica"/>
              <a:cs typeface="Helvetica"/>
            </a:endParaRPr>
          </a:p>
          <a:p>
            <a:pPr lvl="1" indent="-342900">
              <a:buFont typeface="Arial"/>
              <a:buChar char="•"/>
            </a:pPr>
            <a:r>
              <a:rPr lang="en-US" sz="2400" dirty="0" smtClean="0">
                <a:solidFill>
                  <a:srgbClr val="A6A6A6"/>
                </a:solidFill>
                <a:latin typeface="Helvetica"/>
                <a:cs typeface="Helvetica"/>
              </a:rPr>
              <a:t>Release the pressure (</a:t>
            </a:r>
            <a:r>
              <a:rPr lang="en-US" sz="2400" b="1" dirty="0" smtClean="0">
                <a:solidFill>
                  <a:srgbClr val="A6A6A6"/>
                </a:solidFill>
                <a:latin typeface="Helvetica"/>
                <a:cs typeface="Helvetica"/>
              </a:rPr>
              <a:t>carefully</a:t>
            </a:r>
            <a:r>
              <a:rPr lang="en-US" sz="2400" dirty="0" smtClean="0">
                <a:solidFill>
                  <a:srgbClr val="A6A6A6"/>
                </a:solidFill>
                <a:latin typeface="Helvetica"/>
                <a:cs typeface="Helvetica"/>
              </a:rPr>
              <a:t>) using the pressure release valve</a:t>
            </a:r>
          </a:p>
          <a:p>
            <a:pPr lvl="1" indent="-342900">
              <a:buFont typeface="Arial"/>
              <a:buChar char="•"/>
            </a:pPr>
            <a:endParaRPr lang="en-US" sz="2400" dirty="0" smtClean="0">
              <a:solidFill>
                <a:srgbClr val="A6A6A6"/>
              </a:solidFill>
              <a:latin typeface="Helvetica"/>
              <a:cs typeface="Helvetica"/>
            </a:endParaRPr>
          </a:p>
          <a:p>
            <a:pPr lvl="1" indent="-342900">
              <a:buFont typeface="Arial"/>
              <a:buChar char="•"/>
            </a:pPr>
            <a:r>
              <a:rPr lang="en-US" sz="2400" dirty="0" smtClean="0">
                <a:latin typeface="Helvetica"/>
                <a:cs typeface="Helvetica"/>
              </a:rPr>
              <a:t>Ensure the float valve is down and remove the lid</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a:solidFill>
                  <a:srgbClr val="A6A6A6"/>
                </a:solidFill>
              </a:rPr>
              <a:t>4</a:t>
            </a:r>
            <a:r>
              <a:rPr lang="en-US" sz="4000" b="1" dirty="0" smtClean="0">
                <a:solidFill>
                  <a:srgbClr val="A6A6A6"/>
                </a:solidFill>
              </a:rPr>
              <a:t>. Pressure Cook</a:t>
            </a:r>
            <a:endParaRPr lang="en-US" sz="4000" b="1" dirty="0">
              <a:solidFill>
                <a:srgbClr val="A6A6A6"/>
              </a:solidFill>
            </a:endParaRPr>
          </a:p>
        </p:txBody>
      </p:sp>
    </p:spTree>
    <p:extLst>
      <p:ext uri="{BB962C8B-B14F-4D97-AF65-F5344CB8AC3E}">
        <p14:creationId xmlns:p14="http://schemas.microsoft.com/office/powerpoint/2010/main" val="22054413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t>5. Finish</a:t>
            </a:r>
            <a:endParaRPr lang="en-US" sz="4000" b="1" dirty="0"/>
          </a:p>
        </p:txBody>
      </p:sp>
    </p:spTree>
    <p:extLst>
      <p:ext uri="{BB962C8B-B14F-4D97-AF65-F5344CB8AC3E}">
        <p14:creationId xmlns:p14="http://schemas.microsoft.com/office/powerpoint/2010/main" val="32012568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3718493"/>
          </a:xfrm>
        </p:spPr>
        <p:txBody>
          <a:bodyPr>
            <a:normAutofit/>
          </a:bodyPr>
          <a:lstStyle/>
          <a:p>
            <a:pPr marL="0" indent="0">
              <a:buNone/>
            </a:pPr>
            <a:r>
              <a:rPr lang="en-US" sz="2400" b="1" dirty="0" smtClean="0">
                <a:solidFill>
                  <a:srgbClr val="000000"/>
                </a:solidFill>
                <a:latin typeface="Helvetica"/>
                <a:cs typeface="Helvetica"/>
              </a:rPr>
              <a:t>a. Add Last </a:t>
            </a:r>
            <a:r>
              <a:rPr lang="en-US" sz="2400" b="1" dirty="0">
                <a:solidFill>
                  <a:srgbClr val="000000"/>
                </a:solidFill>
                <a:latin typeface="Helvetica"/>
                <a:cs typeface="Helvetica"/>
              </a:rPr>
              <a:t>I</a:t>
            </a:r>
            <a:r>
              <a:rPr lang="en-US" sz="2400" b="1" dirty="0" smtClean="0">
                <a:solidFill>
                  <a:srgbClr val="000000"/>
                </a:solidFill>
                <a:latin typeface="Helvetica"/>
                <a:cs typeface="Helvetica"/>
              </a:rPr>
              <a:t>ngredient</a:t>
            </a:r>
          </a:p>
          <a:p>
            <a:pPr marL="0" indent="0">
              <a:buNone/>
            </a:pPr>
            <a:endParaRPr lang="en-US" sz="2400" dirty="0" smtClean="0">
              <a:solidFill>
                <a:srgbClr val="000000"/>
              </a:solidFill>
              <a:latin typeface="Helvetica"/>
              <a:cs typeface="Helvetica"/>
            </a:endParaRPr>
          </a:p>
          <a:p>
            <a:r>
              <a:rPr lang="en-US" sz="2400" dirty="0" smtClean="0">
                <a:latin typeface="Helvetica"/>
                <a:cs typeface="Helvetica"/>
              </a:rPr>
              <a:t>Add 1 cup (250 ml) frozen peas</a:t>
            </a:r>
          </a:p>
          <a:p>
            <a:pPr marL="0" indent="0">
              <a:buNone/>
            </a:pPr>
            <a:endParaRPr lang="en-US" sz="2400" dirty="0" smtClean="0">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5. Finish</a:t>
            </a:r>
            <a:endParaRPr lang="en-US" sz="4000" b="1" dirty="0">
              <a:solidFill>
                <a:srgbClr val="A6A6A6"/>
              </a:solidFill>
            </a:endParaRPr>
          </a:p>
        </p:txBody>
      </p:sp>
    </p:spTree>
    <p:extLst>
      <p:ext uri="{BB962C8B-B14F-4D97-AF65-F5344CB8AC3E}">
        <p14:creationId xmlns:p14="http://schemas.microsoft.com/office/powerpoint/2010/main" val="35375239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3718493"/>
          </a:xfrm>
        </p:spPr>
        <p:txBody>
          <a:bodyPr>
            <a:normAutofit/>
          </a:bodyPr>
          <a:lstStyle/>
          <a:p>
            <a:pPr marL="0" indent="0">
              <a:buNone/>
            </a:pPr>
            <a:r>
              <a:rPr lang="en-US" sz="2400" b="1" dirty="0" smtClean="0">
                <a:latin typeface="Helvetica"/>
                <a:cs typeface="Helvetica"/>
              </a:rPr>
              <a:t>b. Cool</a:t>
            </a:r>
          </a:p>
          <a:p>
            <a:endParaRPr lang="en-US" sz="2400" dirty="0" smtClean="0">
              <a:latin typeface="Helvetica"/>
              <a:cs typeface="Helvetica"/>
            </a:endParaRPr>
          </a:p>
          <a:p>
            <a:r>
              <a:rPr lang="en-US" sz="2400" dirty="0" smtClean="0">
                <a:latin typeface="Helvetica"/>
                <a:cs typeface="Helvetica"/>
              </a:rPr>
              <a:t>Let cool for 5 minutes</a:t>
            </a:r>
            <a:endParaRPr lang="en-US" sz="2000" dirty="0" smtClean="0">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5. Finish</a:t>
            </a:r>
            <a:endParaRPr lang="en-US" sz="4000" b="1" dirty="0">
              <a:solidFill>
                <a:srgbClr val="A6A6A6"/>
              </a:solidFill>
            </a:endParaRPr>
          </a:p>
        </p:txBody>
      </p:sp>
    </p:spTree>
    <p:extLst>
      <p:ext uri="{BB962C8B-B14F-4D97-AF65-F5344CB8AC3E}">
        <p14:creationId xmlns:p14="http://schemas.microsoft.com/office/powerpoint/2010/main" val="48127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624551"/>
          </a:xfrm>
        </p:spPr>
        <p:txBody>
          <a:bodyPr>
            <a:normAutofit/>
          </a:bodyPr>
          <a:lstStyle/>
          <a:p>
            <a:pPr marL="514350" indent="-514350">
              <a:buFont typeface="+mj-lt"/>
              <a:buAutoNum type="alphaLcPeriod"/>
            </a:pPr>
            <a:r>
              <a:rPr lang="en-US" sz="2400" b="1" dirty="0" smtClean="0">
                <a:latin typeface="Helvetica"/>
                <a:cs typeface="Helvetica"/>
              </a:rPr>
              <a:t>Gather Equipment:</a:t>
            </a:r>
          </a:p>
          <a:p>
            <a:pPr marL="0" indent="0">
              <a:buNone/>
            </a:pPr>
            <a:endParaRPr lang="en-US" sz="2400" b="1" dirty="0" smtClean="0">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1. Gather Supplies</a:t>
            </a:r>
            <a:endParaRPr lang="en-US" sz="4000" b="1" dirty="0">
              <a:solidFill>
                <a:srgbClr val="A6A6A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024443514"/>
              </p:ext>
            </p:extLst>
          </p:nvPr>
        </p:nvGraphicFramePr>
        <p:xfrm>
          <a:off x="2191809" y="3069920"/>
          <a:ext cx="4271292" cy="1077432"/>
        </p:xfrm>
        <a:graphic>
          <a:graphicData uri="http://schemas.openxmlformats.org/drawingml/2006/table">
            <a:tbl>
              <a:tblPr firstRow="1" bandRow="1">
                <a:effectLst/>
                <a:tableStyleId>{5C22544A-7EE6-4342-B048-85BDC9FD1C3A}</a:tableStyleId>
              </a:tblPr>
              <a:tblGrid>
                <a:gridCol w="2126392"/>
                <a:gridCol w="2144900"/>
              </a:tblGrid>
              <a:tr h="478334">
                <a:tc>
                  <a:txBody>
                    <a:bodyPr/>
                    <a:lstStyle/>
                    <a:p>
                      <a:pPr marL="342900" indent="-342900" algn="l">
                        <a:buFont typeface="Arial"/>
                        <a:buChar char="•"/>
                      </a:pPr>
                      <a:r>
                        <a:rPr lang="en-US" sz="2400" b="0" dirty="0" smtClean="0">
                          <a:solidFill>
                            <a:srgbClr val="000000"/>
                          </a:solidFill>
                          <a:latin typeface="Helvetica"/>
                          <a:cs typeface="Helvetica"/>
                        </a:rPr>
                        <a:t>Measuring:</a:t>
                      </a:r>
                      <a:endParaRPr lang="en-US" sz="2400" b="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b="0" dirty="0" smtClean="0">
                          <a:solidFill>
                            <a:srgbClr val="000000"/>
                          </a:solidFill>
                          <a:latin typeface="Helvetica"/>
                          <a:cs typeface="Helvetica"/>
                        </a:rPr>
                        <a:t>Cups</a:t>
                      </a:r>
                      <a:endParaRPr lang="en-US" sz="1900" b="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9098">
                <a:tc>
                  <a:txBody>
                    <a:bodyPr/>
                    <a:lstStyle/>
                    <a:p>
                      <a:pPr marL="342900" indent="-342900" algn="l">
                        <a:buFont typeface="Arial"/>
                        <a:buChar char="•"/>
                      </a:pPr>
                      <a:endParaRPr lang="en-US" sz="24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Spoons</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273407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3288" y="2709932"/>
            <a:ext cx="7471087" cy="707886"/>
          </a:xfrm>
          <a:prstGeom prst="rect">
            <a:avLst/>
          </a:prstGeom>
          <a:noFill/>
        </p:spPr>
        <p:txBody>
          <a:bodyPr wrap="square" rtlCol="0">
            <a:spAutoFit/>
          </a:bodyPr>
          <a:lstStyle/>
          <a:p>
            <a:pPr algn="ctr"/>
            <a:r>
              <a:rPr lang="en-US" sz="4000" b="1" dirty="0" smtClean="0"/>
              <a:t>Serve &amp; enjoy</a:t>
            </a:r>
            <a:endParaRPr lang="en-US" sz="4000" b="1" dirty="0"/>
          </a:p>
        </p:txBody>
      </p:sp>
    </p:spTree>
    <p:extLst>
      <p:ext uri="{BB962C8B-B14F-4D97-AF65-F5344CB8AC3E}">
        <p14:creationId xmlns:p14="http://schemas.microsoft.com/office/powerpoint/2010/main" val="53784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624551"/>
          </a:xfrm>
        </p:spPr>
        <p:txBody>
          <a:bodyPr>
            <a:normAutofit/>
          </a:bodyPr>
          <a:lstStyle/>
          <a:p>
            <a:pPr marL="514350" indent="-514350">
              <a:buFont typeface="+mj-lt"/>
              <a:buAutoNum type="alphaLcPeriod"/>
            </a:pPr>
            <a:r>
              <a:rPr lang="en-US" sz="2400" b="1" dirty="0" smtClean="0">
                <a:latin typeface="Helvetica"/>
                <a:cs typeface="Helvetica"/>
              </a:rPr>
              <a:t>Gather Equipment:</a:t>
            </a:r>
          </a:p>
          <a:p>
            <a:pPr marL="0" indent="0">
              <a:buNone/>
            </a:pPr>
            <a:endParaRPr lang="en-US" sz="2400" b="1" dirty="0" smtClean="0">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1. Gather Supplies</a:t>
            </a:r>
            <a:endParaRPr lang="en-US" sz="4000" b="1" dirty="0">
              <a:solidFill>
                <a:srgbClr val="A6A6A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87524483"/>
              </p:ext>
            </p:extLst>
          </p:nvPr>
        </p:nvGraphicFramePr>
        <p:xfrm>
          <a:off x="2191809" y="3069920"/>
          <a:ext cx="4271292" cy="2154457"/>
        </p:xfrm>
        <a:graphic>
          <a:graphicData uri="http://schemas.openxmlformats.org/drawingml/2006/table">
            <a:tbl>
              <a:tblPr firstRow="1" bandRow="1">
                <a:effectLst/>
                <a:tableStyleId>{5C22544A-7EE6-4342-B048-85BDC9FD1C3A}</a:tableStyleId>
              </a:tblPr>
              <a:tblGrid>
                <a:gridCol w="2126392"/>
                <a:gridCol w="2144900"/>
              </a:tblGrid>
              <a:tr h="478334">
                <a:tc>
                  <a:txBody>
                    <a:bodyPr/>
                    <a:lstStyle/>
                    <a:p>
                      <a:pPr marL="342900" indent="-342900" algn="l">
                        <a:buFont typeface="Arial"/>
                        <a:buChar char="•"/>
                      </a:pPr>
                      <a:r>
                        <a:rPr lang="en-US" sz="2400" b="0" dirty="0" smtClean="0">
                          <a:solidFill>
                            <a:srgbClr val="A6A6A6"/>
                          </a:solidFill>
                          <a:latin typeface="Helvetica"/>
                          <a:cs typeface="Helvetica"/>
                        </a:rPr>
                        <a:t>Measuring:</a:t>
                      </a:r>
                      <a:endParaRPr lang="en-US" sz="2400" b="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b="0" dirty="0" smtClean="0">
                          <a:solidFill>
                            <a:srgbClr val="A6A6A6"/>
                          </a:solidFill>
                          <a:latin typeface="Helvetica"/>
                          <a:cs typeface="Helvetica"/>
                        </a:rPr>
                        <a:t>Cups</a:t>
                      </a:r>
                      <a:endParaRPr lang="en-US" sz="1900" b="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9098">
                <a:tc>
                  <a:txBody>
                    <a:bodyPr/>
                    <a:lstStyle/>
                    <a:p>
                      <a:pPr marL="342900" indent="-342900" algn="l">
                        <a:buFont typeface="Arial"/>
                        <a:buChar char="•"/>
                      </a:pPr>
                      <a:endParaRPr lang="en-US" sz="240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A6A6A6"/>
                          </a:solidFill>
                          <a:latin typeface="Helvetica"/>
                          <a:cs typeface="Helvetica"/>
                        </a:rPr>
                        <a:t>Spoons</a:t>
                      </a:r>
                      <a:endParaRPr lang="en-US" sz="190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marL="342900" indent="-342900" algn="l">
                        <a:buFont typeface="Arial"/>
                        <a:buChar char="•"/>
                      </a:pPr>
                      <a:r>
                        <a:rPr lang="en-US" sz="2400" dirty="0" smtClean="0">
                          <a:solidFill>
                            <a:srgbClr val="000000"/>
                          </a:solidFill>
                          <a:latin typeface="Helvetica"/>
                          <a:cs typeface="Helvetica"/>
                        </a:rPr>
                        <a:t>Cutting:</a:t>
                      </a:r>
                      <a:endParaRPr lang="en-US" sz="24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Knives</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8691">
                <a:tc>
                  <a:txBody>
                    <a:bodyPr/>
                    <a:lstStyle/>
                    <a:p>
                      <a:pPr marL="342900" indent="-342900" algn="l">
                        <a:buFont typeface="Arial"/>
                        <a:buChar char="•"/>
                      </a:pPr>
                      <a:endParaRPr lang="en-US" sz="24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Cutting board</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88346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2108200"/>
            <a:ext cx="6124500" cy="624551"/>
          </a:xfrm>
        </p:spPr>
        <p:txBody>
          <a:bodyPr>
            <a:normAutofit/>
          </a:bodyPr>
          <a:lstStyle/>
          <a:p>
            <a:pPr marL="514350" indent="-514350">
              <a:buFont typeface="+mj-lt"/>
              <a:buAutoNum type="alphaLcPeriod"/>
            </a:pPr>
            <a:r>
              <a:rPr lang="en-US" sz="2400" b="1" dirty="0" smtClean="0">
                <a:latin typeface="Helvetica"/>
                <a:cs typeface="Helvetica"/>
              </a:rPr>
              <a:t>Gather Equipment:</a:t>
            </a:r>
          </a:p>
          <a:p>
            <a:pPr marL="0" indent="0">
              <a:buNone/>
            </a:pPr>
            <a:endParaRPr lang="en-US" sz="2400" b="1" dirty="0" smtClean="0">
              <a:latin typeface="Helvetica"/>
              <a:cs typeface="Helvetica"/>
            </a:endParaRP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1. Gather Supplies</a:t>
            </a:r>
            <a:endParaRPr lang="en-US" sz="4000" b="1" dirty="0">
              <a:solidFill>
                <a:srgbClr val="A6A6A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74065883"/>
              </p:ext>
            </p:extLst>
          </p:nvPr>
        </p:nvGraphicFramePr>
        <p:xfrm>
          <a:off x="2191809" y="3069920"/>
          <a:ext cx="4271292" cy="3111125"/>
        </p:xfrm>
        <a:graphic>
          <a:graphicData uri="http://schemas.openxmlformats.org/drawingml/2006/table">
            <a:tbl>
              <a:tblPr firstRow="1" bandRow="1">
                <a:effectLst/>
                <a:tableStyleId>{5C22544A-7EE6-4342-B048-85BDC9FD1C3A}</a:tableStyleId>
              </a:tblPr>
              <a:tblGrid>
                <a:gridCol w="2126392"/>
                <a:gridCol w="2144900"/>
              </a:tblGrid>
              <a:tr h="478334">
                <a:tc>
                  <a:txBody>
                    <a:bodyPr/>
                    <a:lstStyle/>
                    <a:p>
                      <a:pPr marL="342900" indent="-342900" algn="l">
                        <a:buFont typeface="Arial"/>
                        <a:buChar char="•"/>
                      </a:pPr>
                      <a:r>
                        <a:rPr lang="en-US" sz="2400" b="0" dirty="0" smtClean="0">
                          <a:solidFill>
                            <a:srgbClr val="A6A6A6"/>
                          </a:solidFill>
                          <a:latin typeface="Helvetica"/>
                          <a:cs typeface="Helvetica"/>
                        </a:rPr>
                        <a:t>Measuring:</a:t>
                      </a:r>
                      <a:endParaRPr lang="en-US" sz="2400" b="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b="0" dirty="0" smtClean="0">
                          <a:solidFill>
                            <a:srgbClr val="A6A6A6"/>
                          </a:solidFill>
                          <a:latin typeface="Helvetica"/>
                          <a:cs typeface="Helvetica"/>
                        </a:rPr>
                        <a:t>Cups</a:t>
                      </a:r>
                      <a:endParaRPr lang="en-US" sz="1900" b="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9098">
                <a:tc>
                  <a:txBody>
                    <a:bodyPr/>
                    <a:lstStyle/>
                    <a:p>
                      <a:pPr marL="342900" indent="-342900" algn="l">
                        <a:buFont typeface="Arial"/>
                        <a:buChar char="•"/>
                      </a:pPr>
                      <a:endParaRPr lang="en-US" sz="240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A6A6A6"/>
                          </a:solidFill>
                          <a:latin typeface="Helvetica"/>
                          <a:cs typeface="Helvetica"/>
                        </a:rPr>
                        <a:t>Spoons</a:t>
                      </a:r>
                      <a:endParaRPr lang="en-US" sz="190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marL="342900" indent="-342900" algn="l">
                        <a:buFont typeface="Arial"/>
                        <a:buChar char="•"/>
                      </a:pPr>
                      <a:r>
                        <a:rPr lang="en-US" sz="2400" dirty="0" smtClean="0">
                          <a:solidFill>
                            <a:srgbClr val="A6A6A6"/>
                          </a:solidFill>
                          <a:latin typeface="Helvetica"/>
                          <a:cs typeface="Helvetica"/>
                        </a:rPr>
                        <a:t>Cutting:</a:t>
                      </a:r>
                      <a:endParaRPr lang="en-US" sz="240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A6A6A6"/>
                          </a:solidFill>
                          <a:latin typeface="Helvetica"/>
                          <a:cs typeface="Helvetica"/>
                        </a:rPr>
                        <a:t>Knives</a:t>
                      </a:r>
                      <a:endParaRPr lang="en-US" sz="190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8691">
                <a:tc>
                  <a:txBody>
                    <a:bodyPr/>
                    <a:lstStyle/>
                    <a:p>
                      <a:pPr marL="342900" indent="-342900" algn="l">
                        <a:buFont typeface="Arial"/>
                        <a:buChar char="•"/>
                      </a:pPr>
                      <a:endParaRPr lang="en-US" sz="240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A6A6A6"/>
                          </a:solidFill>
                          <a:latin typeface="Helvetica"/>
                          <a:cs typeface="Helvetica"/>
                        </a:rPr>
                        <a:t>Cutting board</a:t>
                      </a:r>
                      <a:endParaRPr lang="en-US" sz="1900" dirty="0">
                        <a:solidFill>
                          <a:srgbClr val="A6A6A6"/>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marL="342900" indent="-342900" algn="l">
                        <a:buFont typeface="Arial"/>
                        <a:buChar char="•"/>
                      </a:pPr>
                      <a:r>
                        <a:rPr lang="en-US" sz="2400" dirty="0" smtClean="0">
                          <a:solidFill>
                            <a:srgbClr val="000000"/>
                          </a:solidFill>
                          <a:latin typeface="Helvetica"/>
                          <a:cs typeface="Helvetica"/>
                        </a:rPr>
                        <a:t>Cooking:</a:t>
                      </a:r>
                      <a:endParaRPr lang="en-US" sz="24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Instant Pot</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8334">
                <a:tc>
                  <a:txBody>
                    <a:bodyPr/>
                    <a:lstStyle/>
                    <a:p>
                      <a:pPr algn="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900" dirty="0" smtClean="0">
                          <a:solidFill>
                            <a:srgbClr val="000000"/>
                          </a:solidFill>
                          <a:latin typeface="Helvetica"/>
                          <a:cs typeface="Helvetica"/>
                        </a:rPr>
                        <a:t>Wooden spoon</a:t>
                      </a:r>
                      <a:endParaRPr lang="en-US" sz="1900" dirty="0">
                        <a:solidFill>
                          <a:srgbClr val="000000"/>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88346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766886"/>
            <a:ext cx="6124500" cy="682628"/>
          </a:xfrm>
        </p:spPr>
        <p:txBody>
          <a:bodyPr>
            <a:normAutofit/>
          </a:bodyPr>
          <a:lstStyle/>
          <a:p>
            <a:pPr marL="0" indent="0">
              <a:buNone/>
            </a:pPr>
            <a:r>
              <a:rPr lang="en-US" sz="2400" b="1" dirty="0" smtClean="0">
                <a:latin typeface="Helvetica"/>
                <a:cs typeface="Helvetica"/>
              </a:rPr>
              <a:t>b. Gather Ingredients:</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1. Gather Supplies</a:t>
            </a:r>
            <a:endParaRPr lang="en-US" sz="4000" b="1" dirty="0">
              <a:solidFill>
                <a:srgbClr val="A6A6A6"/>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6377443"/>
              </p:ext>
            </p:extLst>
          </p:nvPr>
        </p:nvGraphicFramePr>
        <p:xfrm>
          <a:off x="1270000" y="2449514"/>
          <a:ext cx="7051197" cy="3959512"/>
        </p:xfrm>
        <a:graphic>
          <a:graphicData uri="http://schemas.openxmlformats.org/drawingml/2006/table">
            <a:tbl>
              <a:tblPr firstRow="1" bandRow="1">
                <a:effectLst/>
                <a:tableStyleId>{5C22544A-7EE6-4342-B048-85BDC9FD1C3A}</a:tableStyleId>
              </a:tblPr>
              <a:tblGrid>
                <a:gridCol w="3123557"/>
                <a:gridCol w="919905"/>
                <a:gridCol w="3007735"/>
              </a:tblGrid>
              <a:tr h="494939">
                <a:tc>
                  <a:txBody>
                    <a:bodyPr/>
                    <a:lstStyle/>
                    <a:p>
                      <a:pPr marL="342900" indent="-342900" algn="l">
                        <a:buFont typeface="Arial"/>
                        <a:buChar char="•"/>
                      </a:pPr>
                      <a:r>
                        <a:rPr lang="en-US" sz="2400" b="0" dirty="0" smtClean="0">
                          <a:solidFill>
                            <a:schemeClr val="tx1"/>
                          </a:solidFill>
                          <a:latin typeface="Helvetica"/>
                          <a:cs typeface="Helvetica"/>
                        </a:rPr>
                        <a:t>Fresh Vegetables:</a:t>
                      </a:r>
                      <a:endParaRPr lang="en-US" sz="24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chemeClr val="tx1"/>
                          </a:solidFill>
                          <a:latin typeface="Helvetica"/>
                          <a:cs typeface="Helvetica"/>
                        </a:rPr>
                        <a:t> 2</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a:buNone/>
                      </a:pPr>
                      <a:r>
                        <a:rPr lang="en-US" sz="1900" b="0" dirty="0" smtClean="0">
                          <a:solidFill>
                            <a:schemeClr val="tx1"/>
                          </a:solidFill>
                          <a:latin typeface="Helvetica"/>
                          <a:cs typeface="Helvetica"/>
                        </a:rPr>
                        <a:t>Cloves</a:t>
                      </a:r>
                      <a:r>
                        <a:rPr lang="en-US" sz="1900" b="0" baseline="0" dirty="0" smtClean="0">
                          <a:solidFill>
                            <a:schemeClr val="tx1"/>
                          </a:solidFill>
                          <a:latin typeface="Helvetica"/>
                          <a:cs typeface="Helvetica"/>
                        </a:rPr>
                        <a:t> garlic</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4939">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chemeClr val="tx1"/>
                          </a:solidFill>
                          <a:latin typeface="Helvetica"/>
                          <a:cs typeface="Helvetica"/>
                        </a:rPr>
                        <a:t>3</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a:buNone/>
                      </a:pPr>
                      <a:r>
                        <a:rPr lang="en-US" sz="1900" b="0" dirty="0" smtClean="0">
                          <a:solidFill>
                            <a:schemeClr val="tx1"/>
                          </a:solidFill>
                          <a:latin typeface="Helvetica"/>
                          <a:cs typeface="Helvetica"/>
                        </a:rPr>
                        <a:t>Stalks</a:t>
                      </a:r>
                      <a:r>
                        <a:rPr lang="en-US" sz="1900" b="0" baseline="0" dirty="0" smtClean="0">
                          <a:solidFill>
                            <a:schemeClr val="tx1"/>
                          </a:solidFill>
                          <a:latin typeface="Helvetica"/>
                          <a:cs typeface="Helvetica"/>
                        </a:rPr>
                        <a:t> celery</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4939">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chemeClr val="tx1"/>
                          </a:solidFill>
                          <a:latin typeface="Helvetica"/>
                          <a:cs typeface="Helvetica"/>
                        </a:rPr>
                        <a:t>2</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a:buNone/>
                      </a:pPr>
                      <a:r>
                        <a:rPr lang="en-US" sz="1900" b="0" dirty="0" smtClean="0">
                          <a:solidFill>
                            <a:schemeClr val="tx1"/>
                          </a:solidFill>
                          <a:latin typeface="Helvetica"/>
                          <a:cs typeface="Helvetica"/>
                        </a:rPr>
                        <a:t>Medium carrots</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4939">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chemeClr val="tx1"/>
                          </a:solidFill>
                          <a:latin typeface="Helvetica"/>
                          <a:cs typeface="Helvetica"/>
                        </a:rPr>
                        <a:t>1</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a:buNone/>
                      </a:pPr>
                      <a:r>
                        <a:rPr lang="en-US" sz="1900" b="0" dirty="0" smtClean="0">
                          <a:solidFill>
                            <a:schemeClr val="tx1"/>
                          </a:solidFill>
                          <a:latin typeface="Helvetica"/>
                          <a:cs typeface="Helvetica"/>
                        </a:rPr>
                        <a:t>Medium white onion</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4939">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chemeClr val="tx1"/>
                          </a:solidFill>
                          <a:latin typeface="Helvetica"/>
                          <a:cs typeface="Helvetica"/>
                        </a:rPr>
                        <a:t>2</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a:buNone/>
                      </a:pPr>
                      <a:r>
                        <a:rPr lang="en-US" sz="1900" b="0" dirty="0" smtClean="0">
                          <a:solidFill>
                            <a:schemeClr val="tx1"/>
                          </a:solidFill>
                          <a:latin typeface="Helvetica"/>
                          <a:cs typeface="Helvetica"/>
                        </a:rPr>
                        <a:t>Large potatoes</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4939">
                <a:tc>
                  <a:txBody>
                    <a:bodyPr/>
                    <a:lstStyle/>
                    <a:p>
                      <a:pPr algn="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chemeClr val="tx1"/>
                          </a:solidFill>
                          <a:latin typeface="Helvetica"/>
                          <a:cs typeface="Helvetica"/>
                        </a:rPr>
                        <a:t>200g</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a:buNone/>
                      </a:pPr>
                      <a:r>
                        <a:rPr lang="en-US" sz="1900" b="0" dirty="0" smtClean="0">
                          <a:solidFill>
                            <a:schemeClr val="tx1"/>
                          </a:solidFill>
                          <a:latin typeface="Helvetica"/>
                          <a:cs typeface="Helvetica"/>
                        </a:rPr>
                        <a:t>Mushrooms</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4939">
                <a:tc>
                  <a:txBody>
                    <a:bodyPr/>
                    <a:lstStyle/>
                    <a:p>
                      <a:pPr algn="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chemeClr val="tx1"/>
                          </a:solidFill>
                          <a:latin typeface="Helvetica"/>
                          <a:cs typeface="Helvetica"/>
                        </a:rPr>
                        <a:t>1</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a:buNone/>
                      </a:pPr>
                      <a:r>
                        <a:rPr lang="en-US" sz="1900" b="0" dirty="0" smtClean="0">
                          <a:solidFill>
                            <a:schemeClr val="tx1"/>
                          </a:solidFill>
                          <a:latin typeface="Helvetica"/>
                          <a:cs typeface="Helvetica"/>
                        </a:rPr>
                        <a:t>Bell pepper</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94939">
                <a:tc>
                  <a:txBody>
                    <a:bodyPr/>
                    <a:lstStyle/>
                    <a:p>
                      <a:pPr algn="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chemeClr val="tx1"/>
                          </a:solidFill>
                          <a:latin typeface="Helvetica"/>
                          <a:cs typeface="Helvetica"/>
                        </a:rPr>
                        <a:t>350g</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a:buNone/>
                      </a:pPr>
                      <a:r>
                        <a:rPr lang="en-US" sz="1900" b="0" dirty="0" smtClean="0">
                          <a:solidFill>
                            <a:schemeClr val="tx1"/>
                          </a:solidFill>
                          <a:latin typeface="Helvetica"/>
                          <a:cs typeface="Helvetica"/>
                        </a:rPr>
                        <a:t>Green</a:t>
                      </a:r>
                      <a:r>
                        <a:rPr lang="en-US" sz="1900" b="0" baseline="0" dirty="0" smtClean="0">
                          <a:solidFill>
                            <a:schemeClr val="tx1"/>
                          </a:solidFill>
                          <a:latin typeface="Helvetica"/>
                          <a:cs typeface="Helvetica"/>
                        </a:rPr>
                        <a:t> beans</a:t>
                      </a: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521307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766886"/>
            <a:ext cx="6124500" cy="682628"/>
          </a:xfrm>
        </p:spPr>
        <p:txBody>
          <a:bodyPr>
            <a:normAutofit/>
          </a:bodyPr>
          <a:lstStyle/>
          <a:p>
            <a:pPr marL="0" indent="0">
              <a:buNone/>
            </a:pPr>
            <a:r>
              <a:rPr lang="en-US" sz="2400" b="1" dirty="0" smtClean="0">
                <a:latin typeface="Helvetica"/>
                <a:cs typeface="Helvetica"/>
              </a:rPr>
              <a:t>b. Gather Ingredients:</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1. Gather Supplies</a:t>
            </a:r>
            <a:endParaRPr lang="en-US" sz="4000" b="1" dirty="0">
              <a:solidFill>
                <a:srgbClr val="A6A6A6"/>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50665695"/>
              </p:ext>
            </p:extLst>
          </p:nvPr>
        </p:nvGraphicFramePr>
        <p:xfrm>
          <a:off x="669381" y="2777127"/>
          <a:ext cx="7874000" cy="3257116"/>
        </p:xfrm>
        <a:graphic>
          <a:graphicData uri="http://schemas.openxmlformats.org/drawingml/2006/table">
            <a:tbl>
              <a:tblPr firstRow="1" bandRow="1">
                <a:effectLst/>
                <a:tableStyleId>{5C22544A-7EE6-4342-B048-85BDC9FD1C3A}</a:tableStyleId>
              </a:tblPr>
              <a:tblGrid>
                <a:gridCol w="3623275"/>
                <a:gridCol w="1093260"/>
                <a:gridCol w="3157465"/>
              </a:tblGrid>
              <a:tr h="814279">
                <a:tc>
                  <a:txBody>
                    <a:bodyPr/>
                    <a:lstStyle/>
                    <a:p>
                      <a:pPr marL="342900" indent="-342900" algn="l">
                        <a:buFont typeface="Arial"/>
                        <a:buChar char="•"/>
                      </a:pPr>
                      <a:r>
                        <a:rPr lang="en-US" sz="2400" b="0" dirty="0" smtClean="0">
                          <a:solidFill>
                            <a:schemeClr val="tx1"/>
                          </a:solidFill>
                          <a:latin typeface="Helvetica"/>
                          <a:cs typeface="Helvetica"/>
                        </a:rPr>
                        <a:t>Packaged Vegetables:</a:t>
                      </a:r>
                      <a:endParaRPr lang="en-US" sz="24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2 cups (500ml) </a:t>
                      </a:r>
                      <a:endParaRPr lang="en-US" sz="1900" b="0" dirty="0">
                        <a:solidFill>
                          <a:srgbClr val="000000"/>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lgn="l"/>
                      <a:r>
                        <a:rPr lang="en-US" sz="1900" b="0" dirty="0" smtClean="0">
                          <a:solidFill>
                            <a:srgbClr val="000000"/>
                          </a:solidFill>
                          <a:latin typeface="Helvetica"/>
                          <a:cs typeface="Helvetica"/>
                        </a:rPr>
                        <a:t>Canned diced tomatoes</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14279">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1 cup (250 ml) </a:t>
                      </a:r>
                      <a:endParaRPr lang="en-US" sz="1900" b="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lgn="l"/>
                      <a:r>
                        <a:rPr lang="en-US" sz="1900" b="0" dirty="0" smtClean="0">
                          <a:solidFill>
                            <a:srgbClr val="000000"/>
                          </a:solidFill>
                          <a:latin typeface="Helvetica"/>
                          <a:cs typeface="Helvetica"/>
                        </a:rPr>
                        <a:t>Tomato sauce</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14279">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1 can (398ml) </a:t>
                      </a:r>
                      <a:endParaRPr lang="en-US" sz="1900" b="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lgn="l"/>
                      <a:r>
                        <a:rPr lang="en-US" sz="1900" b="0" dirty="0" smtClean="0">
                          <a:solidFill>
                            <a:srgbClr val="000000"/>
                          </a:solidFill>
                          <a:latin typeface="Helvetica"/>
                          <a:cs typeface="Helvetica"/>
                        </a:rPr>
                        <a:t>Lentils</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14279">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1 cup (250 ml) </a:t>
                      </a:r>
                      <a:endParaRPr lang="en-US" sz="1900" b="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lgn="l"/>
                      <a:r>
                        <a:rPr lang="en-US" sz="1900" b="0" dirty="0" smtClean="0">
                          <a:solidFill>
                            <a:srgbClr val="000000"/>
                          </a:solidFill>
                          <a:latin typeface="Helvetica"/>
                          <a:cs typeface="Helvetica"/>
                        </a:rPr>
                        <a:t>Frozen peas</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750710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00" y="1766886"/>
            <a:ext cx="6124500" cy="682628"/>
          </a:xfrm>
        </p:spPr>
        <p:txBody>
          <a:bodyPr>
            <a:normAutofit/>
          </a:bodyPr>
          <a:lstStyle/>
          <a:p>
            <a:pPr marL="0" indent="0">
              <a:buNone/>
            </a:pPr>
            <a:r>
              <a:rPr lang="en-US" sz="2400" b="1" dirty="0" smtClean="0">
                <a:latin typeface="Helvetica"/>
                <a:cs typeface="Helvetica"/>
              </a:rPr>
              <a:t>b. Gather Ingredients:</a:t>
            </a:r>
          </a:p>
        </p:txBody>
      </p:sp>
      <p:sp>
        <p:nvSpPr>
          <p:cNvPr id="6" name="TextBox 5"/>
          <p:cNvSpPr txBox="1"/>
          <p:nvPr/>
        </p:nvSpPr>
        <p:spPr>
          <a:xfrm>
            <a:off x="863288" y="603250"/>
            <a:ext cx="7471087" cy="707886"/>
          </a:xfrm>
          <a:prstGeom prst="rect">
            <a:avLst/>
          </a:prstGeom>
          <a:noFill/>
        </p:spPr>
        <p:txBody>
          <a:bodyPr wrap="square" rtlCol="0">
            <a:spAutoFit/>
          </a:bodyPr>
          <a:lstStyle/>
          <a:p>
            <a:pPr algn="ctr"/>
            <a:r>
              <a:rPr lang="en-US" sz="4000" b="1" dirty="0" smtClean="0">
                <a:solidFill>
                  <a:srgbClr val="A6A6A6"/>
                </a:solidFill>
              </a:rPr>
              <a:t>1. Gather Supplies</a:t>
            </a:r>
            <a:endParaRPr lang="en-US" sz="4000" b="1" dirty="0">
              <a:solidFill>
                <a:srgbClr val="A6A6A6"/>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432357701"/>
              </p:ext>
            </p:extLst>
          </p:nvPr>
        </p:nvGraphicFramePr>
        <p:xfrm>
          <a:off x="1270000" y="2777128"/>
          <a:ext cx="6485045" cy="3395675"/>
        </p:xfrm>
        <a:graphic>
          <a:graphicData uri="http://schemas.openxmlformats.org/drawingml/2006/table">
            <a:tbl>
              <a:tblPr firstRow="1" bandRow="1">
                <a:effectLst/>
                <a:tableStyleId>{5C22544A-7EE6-4342-B048-85BDC9FD1C3A}</a:tableStyleId>
              </a:tblPr>
              <a:tblGrid>
                <a:gridCol w="2304931"/>
                <a:gridCol w="1607736"/>
                <a:gridCol w="2572378"/>
              </a:tblGrid>
              <a:tr h="679135">
                <a:tc>
                  <a:txBody>
                    <a:bodyPr/>
                    <a:lstStyle/>
                    <a:p>
                      <a:pPr marL="342900" indent="-342900" algn="l">
                        <a:buFont typeface="Arial"/>
                        <a:buChar char="•"/>
                      </a:pPr>
                      <a:r>
                        <a:rPr lang="en-US" sz="2400" b="0" smtClean="0">
                          <a:solidFill>
                            <a:schemeClr val="tx1"/>
                          </a:solidFill>
                          <a:latin typeface="Helvetica"/>
                          <a:cs typeface="Helvetica"/>
                        </a:rPr>
                        <a:t>Seasonings:</a:t>
                      </a:r>
                      <a:endParaRPr lang="en-US" sz="24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½ teaspoon (2 ml) </a:t>
                      </a:r>
                      <a:endParaRPr lang="en-US" sz="1900" b="0" dirty="0">
                        <a:solidFill>
                          <a:srgbClr val="000000"/>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r>
                        <a:rPr lang="en-US" sz="1900" b="0" dirty="0" smtClean="0">
                          <a:solidFill>
                            <a:srgbClr val="000000"/>
                          </a:solidFill>
                          <a:latin typeface="Helvetica"/>
                          <a:cs typeface="Helvetica"/>
                        </a:rPr>
                        <a:t>Salt</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9135">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¼ teaspoon (1 ml) </a:t>
                      </a:r>
                      <a:endParaRPr lang="en-US" sz="1900" b="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r>
                        <a:rPr lang="en-US" sz="1900" b="0" dirty="0" smtClean="0">
                          <a:solidFill>
                            <a:srgbClr val="000000"/>
                          </a:solidFill>
                          <a:latin typeface="Helvetica"/>
                          <a:cs typeface="Helvetica"/>
                        </a:rPr>
                        <a:t>Pepper</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9135">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½ teaspoon (2 ml) </a:t>
                      </a:r>
                      <a:endParaRPr lang="en-US" sz="1900" b="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r>
                        <a:rPr lang="en-US" sz="1900" b="0" dirty="0" smtClean="0">
                          <a:solidFill>
                            <a:srgbClr val="000000"/>
                          </a:solidFill>
                          <a:latin typeface="Helvetica"/>
                          <a:cs typeface="Helvetica"/>
                        </a:rPr>
                        <a:t>Ground sage</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9135">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1 teaspoon (5 ml) </a:t>
                      </a:r>
                      <a:endParaRPr lang="en-US" sz="1900" b="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1"/>
                      <a:r>
                        <a:rPr lang="en-US" sz="1900" b="0" dirty="0" smtClean="0">
                          <a:solidFill>
                            <a:srgbClr val="000000"/>
                          </a:solidFill>
                          <a:latin typeface="Helvetica"/>
                          <a:cs typeface="Helvetica"/>
                        </a:rPr>
                        <a:t>Italian seasoning</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9135">
                <a:tc>
                  <a:txBody>
                    <a:bodyPr/>
                    <a:lstStyle/>
                    <a:p>
                      <a:pPr marL="342900" indent="-342900" algn="l">
                        <a:buFont typeface="Arial"/>
                        <a:buChar char="•"/>
                      </a:pPr>
                      <a:endParaRPr lang="en-US" sz="1900" b="0" dirty="0">
                        <a:solidFill>
                          <a:schemeClr val="tx1"/>
                        </a:solidFill>
                        <a:latin typeface="Helvetica"/>
                        <a:cs typeface="Helvetic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Arial"/>
                        <a:buNone/>
                      </a:pPr>
                      <a:r>
                        <a:rPr lang="en-US" sz="1900" b="0" dirty="0" smtClean="0">
                          <a:solidFill>
                            <a:srgbClr val="000000"/>
                          </a:solidFill>
                          <a:latin typeface="Helvetica"/>
                          <a:cs typeface="Helvetica"/>
                        </a:rPr>
                        <a:t>1 tablespoon (15 ml) </a:t>
                      </a:r>
                      <a:endParaRPr lang="en-US" sz="1900" b="0" dirty="0">
                        <a:solidFill>
                          <a:schemeClr val="tx1"/>
                        </a:solidFill>
                        <a:latin typeface="Helvetica"/>
                        <a:cs typeface="Helvetic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en-US" sz="1900" b="0" dirty="0" smtClean="0">
                          <a:solidFill>
                            <a:srgbClr val="000000"/>
                          </a:solidFill>
                          <a:latin typeface="Helvetica"/>
                          <a:cs typeface="Helvetica"/>
                        </a:rPr>
                        <a:t>Balsamic vinegar</a:t>
                      </a:r>
                    </a:p>
                  </a:txBody>
                  <a:tcPr marL="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314597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1279</TotalTime>
  <Words>2096</Words>
  <Application>Microsoft Macintosh PowerPoint</Application>
  <PresentationFormat>On-screen Show (4:3)</PresentationFormat>
  <Paragraphs>347</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How to Cook a Hearty Vegan Tomato Vegetable Soup in the Instant Pot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Cook a Hearty Vegan Tomato Vegetable Soup in the Instant Pot</dc:title>
  <dc:creator>Cody Appleton</dc:creator>
  <cp:lastModifiedBy>Cody Appleton</cp:lastModifiedBy>
  <cp:revision>43</cp:revision>
  <dcterms:created xsi:type="dcterms:W3CDTF">2017-01-17T01:06:13Z</dcterms:created>
  <dcterms:modified xsi:type="dcterms:W3CDTF">2017-02-04T02:44:26Z</dcterms:modified>
</cp:coreProperties>
</file>